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5"/>
  </p:sldMasterIdLst>
  <p:notesMasterIdLst>
    <p:notesMasterId r:id="rId24"/>
  </p:notesMasterIdLst>
  <p:sldIdLst>
    <p:sldId id="530" r:id="rId6"/>
    <p:sldId id="541" r:id="rId7"/>
    <p:sldId id="534" r:id="rId8"/>
    <p:sldId id="283" r:id="rId9"/>
    <p:sldId id="538" r:id="rId10"/>
    <p:sldId id="542" r:id="rId11"/>
    <p:sldId id="543" r:id="rId12"/>
    <p:sldId id="546" r:id="rId13"/>
    <p:sldId id="547" r:id="rId14"/>
    <p:sldId id="549" r:id="rId15"/>
    <p:sldId id="548" r:id="rId16"/>
    <p:sldId id="551" r:id="rId17"/>
    <p:sldId id="550" r:id="rId18"/>
    <p:sldId id="552" r:id="rId19"/>
    <p:sldId id="553" r:id="rId20"/>
    <p:sldId id="555" r:id="rId21"/>
    <p:sldId id="556" r:id="rId22"/>
    <p:sldId id="557" r:id="rId2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8FA"/>
    <a:srgbClr val="FCE4E7"/>
    <a:srgbClr val="FAD3D8"/>
    <a:srgbClr val="FFE3E3"/>
    <a:srgbClr val="EFEFEF"/>
    <a:srgbClr val="EFE9ED"/>
    <a:srgbClr val="E9EDEF"/>
    <a:srgbClr val="F4F6FA"/>
    <a:srgbClr val="8CE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07"/>
    <p:restoredTop sz="94688"/>
  </p:normalViewPr>
  <p:slideViewPr>
    <p:cSldViewPr snapToGrid="0" snapToObjects="1" showGuides="1">
      <p:cViewPr varScale="1">
        <p:scale>
          <a:sx n="144" d="100"/>
          <a:sy n="144" d="100"/>
        </p:scale>
        <p:origin x="1044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20A91478-7E9C-7C49-BE49-5A920E5D0584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577B0169-49A0-6148-9580-507940316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5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B0169-49A0-6148-9580-5079403164D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9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B0169-49A0-6148-9580-5079403164D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335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B0169-49A0-6148-9580-5079403164D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36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B0169-49A0-6148-9580-5079403164D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68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B0169-49A0-6148-9580-5079403164D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64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000" y="2237104"/>
            <a:ext cx="3851513" cy="898708"/>
          </a:xfrm>
        </p:spPr>
        <p:txBody>
          <a:bodyPr wrap="square" anchor="b">
            <a:spAutoFit/>
          </a:bodyPr>
          <a:lstStyle>
            <a:lvl1pPr algn="l">
              <a:defRPr sz="3200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000" y="3293645"/>
            <a:ext cx="3851513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4F1FE7-F852-0A4A-A68C-D6E733644063}"/>
              </a:ext>
            </a:extLst>
          </p:cNvPr>
          <p:cNvSpPr/>
          <p:nvPr userDrawn="1"/>
        </p:nvSpPr>
        <p:spPr>
          <a:xfrm flipH="1" flipV="1">
            <a:off x="0" y="-4"/>
            <a:ext cx="9143999" cy="12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8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000" y="2237104"/>
            <a:ext cx="4320135" cy="898708"/>
          </a:xfrm>
        </p:spPr>
        <p:txBody>
          <a:bodyPr wrap="square" anchor="b">
            <a:spAutoFit/>
          </a:bodyPr>
          <a:lstStyle>
            <a:lvl1pPr algn="l">
              <a:defRPr sz="32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000" y="3204868"/>
            <a:ext cx="432013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551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GREEN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CE23AE-A12F-C24B-BFB3-D2B45F28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7" y="1316891"/>
            <a:ext cx="7560000" cy="1590179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b="0" i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14CCBA1-BE4A-B74A-9BDC-AE63C3E04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0"/>
            <a:ext cx="7921625" cy="117000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55777A-36C4-0146-B44C-22AE55E85282}"/>
              </a:ext>
            </a:extLst>
          </p:cNvPr>
          <p:cNvSpPr/>
          <p:nvPr userDrawn="1"/>
        </p:nvSpPr>
        <p:spPr>
          <a:xfrm flipH="1" flipV="1">
            <a:off x="-1" y="4422842"/>
            <a:ext cx="9143999" cy="720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3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31339"/>
            <a:ext cx="3868340" cy="276999"/>
          </a:xfrm>
        </p:spPr>
        <p:txBody>
          <a:bodyPr anchor="ctr" anchorCtr="0"/>
          <a:lstStyle>
            <a:lvl1pPr marL="0" indent="0">
              <a:buNone/>
              <a:defRPr sz="1800" b="0" i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1541704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>
                <a:latin typeface="Roboto" panose="02000000000000000000" pitchFamily="2" charset="0"/>
                <a:cs typeface="Calibri" panose="020F0502020204030204" pitchFamily="34" charset="0"/>
              </a:defRPr>
            </a:lvl4pPr>
            <a:lvl5pPr>
              <a:defRPr b="0" i="0">
                <a:latin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31339"/>
            <a:ext cx="3887391" cy="276999"/>
          </a:xfrm>
        </p:spPr>
        <p:txBody>
          <a:bodyPr anchor="ctr" anchorCtr="0"/>
          <a:lstStyle>
            <a:lvl1pPr marL="0" indent="0">
              <a:buNone/>
              <a:defRPr sz="1800" b="0" i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1541704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>
                <a:latin typeface="Roboto" panose="02000000000000000000" pitchFamily="2" charset="0"/>
                <a:cs typeface="Calibri" panose="020F0502020204030204" pitchFamily="34" charset="0"/>
              </a:defRPr>
            </a:lvl4pPr>
            <a:lvl5pPr>
              <a:defRPr b="0" i="0">
                <a:latin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7B731A5D-6356-5E40-A8D6-A04495F3CDC0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750CE2B-EB23-8544-AC8D-401255C61A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D9A467-58F1-1242-9177-2CDF3756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4"/>
            <a:ext cx="7886700" cy="120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511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solidFill>
          <a:schemeClr val="tx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31DCB4-7138-6C4E-8808-29A1BEB6AA88}"/>
              </a:ext>
            </a:extLst>
          </p:cNvPr>
          <p:cNvSpPr/>
          <p:nvPr userDrawn="1"/>
        </p:nvSpPr>
        <p:spPr>
          <a:xfrm flipH="1" flipV="1">
            <a:off x="0" y="0"/>
            <a:ext cx="9143999" cy="12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7" y="1316891"/>
            <a:ext cx="7560000" cy="1590179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b="0" i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8631" y="4767263"/>
            <a:ext cx="590434" cy="273844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6A659BA8-D656-0D44-B4F4-D9C21B307C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0E608C-1D2B-1940-A964-338A5E8C1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211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478F6D18-D99A-954E-8F0C-4FD907BCEB20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5121BBD-C3BF-0D4D-9F3A-91FAC1C2F9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8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7" y="0"/>
            <a:ext cx="7921625" cy="117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440000"/>
            <a:ext cx="7921625" cy="93358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fld id="{478F6D18-D99A-954E-8F0C-4FD907BCEB20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fld id="{15121BBD-C3BF-0D4D-9F3A-91FAC1C2F9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95" r:id="rId3"/>
    <p:sldLayoutId id="2147483720" r:id="rId4"/>
    <p:sldLayoutId id="2147483728" r:id="rId5"/>
    <p:sldLayoutId id="2147483673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EF Circular" panose="020B0604020101020102" pitchFamily="34" charset="77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pple Symbols" panose="02000000000000000000" pitchFamily="2" charset="-79"/>
        <a:buChar char="⎻"/>
        <a:defRPr sz="1800" b="0" i="0" kern="1200">
          <a:solidFill>
            <a:schemeClr val="tx1"/>
          </a:solidFill>
          <a:latin typeface="Roboto" panose="02000000000000000000" pitchFamily="2" charset="0"/>
          <a:ea typeface="+mn-ea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+mn-ea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F Circular Book" panose="020B0604020101020102" pitchFamily="34" charset="77"/>
          <a:ea typeface="+mn-ea"/>
          <a:cs typeface="EF Circular Book" panose="020B0604020101020102" pitchFamily="34" charset="77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F Circular Book" panose="020B0604020101020102" pitchFamily="34" charset="77"/>
          <a:ea typeface="+mn-ea"/>
          <a:cs typeface="EF Circular Book" panose="020B0604020101020102" pitchFamily="34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123">
          <p15:clr>
            <a:srgbClr val="F26B43"/>
          </p15:clr>
        </p15:guide>
        <p15:guide id="3" pos="385">
          <p15:clr>
            <a:srgbClr val="F26B43"/>
          </p15:clr>
        </p15:guide>
        <p15:guide id="5" pos="5375">
          <p15:clr>
            <a:srgbClr val="F26B43"/>
          </p15:clr>
        </p15:guide>
        <p15:guide id="6" pos="1235">
          <p15:clr>
            <a:srgbClr val="F26B43"/>
          </p15:clr>
        </p15:guide>
        <p15:guide id="7" pos="1973">
          <p15:clr>
            <a:srgbClr val="F26B43"/>
          </p15:clr>
        </p15:guide>
        <p15:guide id="8" pos="2086">
          <p15:clr>
            <a:srgbClr val="F26B43"/>
          </p15:clr>
        </p15:guide>
        <p15:guide id="9" pos="2823">
          <p15:clr>
            <a:srgbClr val="F26B43"/>
          </p15:clr>
        </p15:guide>
        <p15:guide id="10" pos="2937">
          <p15:clr>
            <a:srgbClr val="F26B43"/>
          </p15:clr>
        </p15:guide>
        <p15:guide id="11" pos="3674">
          <p15:clr>
            <a:srgbClr val="F26B43"/>
          </p15:clr>
        </p15:guide>
        <p15:guide id="12" pos="3787">
          <p15:clr>
            <a:srgbClr val="F26B43"/>
          </p15:clr>
        </p15:guide>
        <p15:guide id="13" pos="4525">
          <p15:clr>
            <a:srgbClr val="F26B43"/>
          </p15:clr>
        </p15:guide>
        <p15:guide id="14" pos="463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B9C66-7921-5441-B5B8-0C06F565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800350"/>
            <a:ext cx="7921625" cy="1170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dirty="0" smtClean="0"/>
              <a:t>Website Walkthrough &amp; NRMM Identification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tx2"/>
                </a:solidFill>
              </a:rPr>
              <a:t>&lt;Insert </a:t>
            </a:r>
            <a:r>
              <a:rPr lang="en-US" dirty="0" err="1" smtClean="0">
                <a:solidFill>
                  <a:schemeClr val="tx2"/>
                </a:solidFill>
              </a:rPr>
              <a:t>NRMMer</a:t>
            </a:r>
            <a:r>
              <a:rPr lang="en-US" dirty="0" smtClean="0">
                <a:solidFill>
                  <a:schemeClr val="tx2"/>
                </a:solidFill>
              </a:rPr>
              <a:t> Name&gt;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EF43D8A-0827-FD43-AF60-8AE2933E4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999" y="438298"/>
            <a:ext cx="4320000" cy="17651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433813" y="2782344"/>
            <a:ext cx="914400" cy="91440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958642" y="2446511"/>
            <a:ext cx="1449240" cy="141790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653048" y="3342290"/>
            <a:ext cx="2610853" cy="2603199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411100" y="3062316"/>
            <a:ext cx="3094747" cy="316314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314580" y="2646755"/>
            <a:ext cx="1152865" cy="118557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7752731" y="2239351"/>
            <a:ext cx="1849447" cy="1836371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59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A3B77-4515-3A4D-A4C5-333A62AF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0"/>
            <a:ext cx="7921625" cy="1170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Adding Machinery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660512" y="2527350"/>
            <a:ext cx="2980152" cy="492443"/>
          </a:xfrm>
        </p:spPr>
        <p:txBody>
          <a:bodyPr/>
          <a:lstStyle/>
          <a:p>
            <a:r>
              <a:rPr lang="en-GB" sz="1600" dirty="0" smtClean="0"/>
              <a:t>To add machinery click the +Add button next to Machinery</a:t>
            </a:r>
            <a:endParaRPr lang="en-GB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4139619" y="1325838"/>
            <a:ext cx="4315653" cy="3282252"/>
            <a:chOff x="4139619" y="1325838"/>
            <a:chExt cx="4315653" cy="328225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9619" y="1325838"/>
              <a:ext cx="4315653" cy="328225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306956" y="3691005"/>
              <a:ext cx="808383" cy="109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7</a:t>
              </a:r>
              <a:endParaRPr lang="en-GB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678546" y="3697357"/>
              <a:ext cx="808383" cy="59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Left Arrow 21"/>
          <p:cNvSpPr/>
          <p:nvPr/>
        </p:nvSpPr>
        <p:spPr>
          <a:xfrm rot="21164913">
            <a:off x="5170251" y="4266152"/>
            <a:ext cx="376621" cy="139750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02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A3B77-4515-3A4D-A4C5-333A62AF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550" y="879713"/>
            <a:ext cx="5426765" cy="37967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46" y="934314"/>
            <a:ext cx="5458796" cy="37421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r="35682" b="52230"/>
          <a:stretch/>
        </p:blipFill>
        <p:spPr>
          <a:xfrm>
            <a:off x="4592044" y="2129859"/>
            <a:ext cx="4452822" cy="370077"/>
          </a:xfrm>
          <a:prstGeom prst="rect">
            <a:avLst/>
          </a:prstGeom>
        </p:spPr>
      </p:pic>
      <p:sp>
        <p:nvSpPr>
          <p:cNvPr id="21" name="Content Placeholder 1"/>
          <p:cNvSpPr txBox="1">
            <a:spLocks/>
          </p:cNvSpPr>
          <p:nvPr/>
        </p:nvSpPr>
        <p:spPr>
          <a:xfrm>
            <a:off x="174116" y="1976858"/>
            <a:ext cx="164763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You can select names through the drop down list or type to start the quick find</a:t>
            </a:r>
            <a:endParaRPr lang="en-GB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0"/>
            <a:ext cx="7921625" cy="1170000"/>
          </a:xfrm>
        </p:spPr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5875268" y="2467812"/>
            <a:ext cx="2980152" cy="73866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Enter as many machine details as possible, the mandatory options are </a:t>
            </a:r>
            <a:r>
              <a:rPr lang="en-GB" sz="1600" dirty="0" smtClean="0"/>
              <a:t>highlighted</a:t>
            </a:r>
            <a:endParaRPr lang="en-GB" sz="1600" dirty="0" smtClean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227919" y="4438813"/>
            <a:ext cx="2980152" cy="33855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dirty="0" smtClean="0"/>
              <a:t>*Although Type Approval says optional it’s actually needed in order for the website to register the </a:t>
            </a:r>
            <a:r>
              <a:rPr lang="en-GB" sz="1100" dirty="0" smtClean="0"/>
              <a:t>machine</a:t>
            </a:r>
            <a:endParaRPr lang="en-GB" sz="1100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1867016" y="1908160"/>
            <a:ext cx="3420126" cy="2320480"/>
            <a:chOff x="1867016" y="1908160"/>
            <a:chExt cx="3420126" cy="2320480"/>
          </a:xfrm>
        </p:grpSpPr>
        <p:grpSp>
          <p:nvGrpSpPr>
            <p:cNvPr id="7" name="Group 6"/>
            <p:cNvGrpSpPr/>
            <p:nvPr/>
          </p:nvGrpSpPr>
          <p:grpSpPr>
            <a:xfrm>
              <a:off x="1867016" y="1908160"/>
              <a:ext cx="3420126" cy="2320480"/>
              <a:chOff x="1867016" y="1908160"/>
              <a:chExt cx="3420126" cy="232048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906550" y="1908160"/>
                <a:ext cx="3380592" cy="228593"/>
              </a:xfrm>
              <a:prstGeom prst="rect">
                <a:avLst/>
              </a:prstGeom>
              <a:solidFill>
                <a:schemeClr val="tx2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867016" y="3774882"/>
                <a:ext cx="3380592" cy="228593"/>
              </a:xfrm>
              <a:prstGeom prst="rect">
                <a:avLst/>
              </a:prstGeom>
              <a:solidFill>
                <a:schemeClr val="tx2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906550" y="2252914"/>
                <a:ext cx="2158033" cy="437277"/>
              </a:xfrm>
              <a:prstGeom prst="rect">
                <a:avLst/>
              </a:prstGeom>
              <a:solidFill>
                <a:schemeClr val="tx2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867016" y="4000047"/>
                <a:ext cx="3380592" cy="228593"/>
              </a:xfrm>
              <a:prstGeom prst="rect">
                <a:avLst/>
              </a:prstGeom>
              <a:solidFill>
                <a:schemeClr val="tx2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906550" y="2690191"/>
              <a:ext cx="3380592" cy="228593"/>
            </a:xfrm>
            <a:prstGeom prst="rect">
              <a:avLst/>
            </a:prstGeom>
            <a:solidFill>
              <a:schemeClr val="tx2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Left Arrow 23"/>
          <p:cNvSpPr/>
          <p:nvPr/>
        </p:nvSpPr>
        <p:spPr>
          <a:xfrm rot="18372763">
            <a:off x="5097589" y="1510540"/>
            <a:ext cx="652211" cy="129562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3040380" y="3013396"/>
            <a:ext cx="2246762" cy="660628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>
            <a:off x="7232015" y="3451342"/>
            <a:ext cx="1647638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The Type Approval Number (TAN) needs to match one of the formats found in Section 5.2 of the Practical Guide</a:t>
            </a:r>
            <a:endParaRPr lang="en-GB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r="46885" b="40891"/>
          <a:stretch/>
        </p:blipFill>
        <p:spPr>
          <a:xfrm>
            <a:off x="5666478" y="1553804"/>
            <a:ext cx="3369559" cy="3864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1393" y="2668505"/>
            <a:ext cx="2194887" cy="348394"/>
          </a:xfrm>
          <a:prstGeom prst="rect">
            <a:avLst/>
          </a:prstGeom>
        </p:spPr>
      </p:pic>
      <p:sp>
        <p:nvSpPr>
          <p:cNvPr id="32" name="Content Placeholder 1"/>
          <p:cNvSpPr txBox="1">
            <a:spLocks/>
          </p:cNvSpPr>
          <p:nvPr/>
        </p:nvSpPr>
        <p:spPr>
          <a:xfrm>
            <a:off x="165611" y="3214381"/>
            <a:ext cx="1647638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The EU Stage for 97/68 TANs can be identified through the letter code</a:t>
            </a:r>
            <a:endParaRPr lang="en-GB" sz="16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4888" y="56058"/>
            <a:ext cx="2678479" cy="3310799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6316980" y="2114145"/>
            <a:ext cx="418852" cy="129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Left Arrow 38"/>
          <p:cNvSpPr/>
          <p:nvPr/>
        </p:nvSpPr>
        <p:spPr>
          <a:xfrm rot="18372763">
            <a:off x="7347461" y="1908753"/>
            <a:ext cx="403505" cy="195241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 rot="5400000">
            <a:off x="3375137" y="3882209"/>
            <a:ext cx="221944" cy="129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ontent Placeholder 1"/>
          <p:cNvSpPr txBox="1">
            <a:spLocks/>
          </p:cNvSpPr>
          <p:nvPr/>
        </p:nvSpPr>
        <p:spPr>
          <a:xfrm>
            <a:off x="174116" y="1975369"/>
            <a:ext cx="1647638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Once information is filled </a:t>
            </a:r>
            <a:r>
              <a:rPr lang="en-GB" sz="1600" dirty="0" smtClean="0"/>
              <a:t>in, </a:t>
            </a:r>
            <a:r>
              <a:rPr lang="en-GB" sz="1600" dirty="0" smtClean="0"/>
              <a:t>you can click the ‘Register Machinery’ button</a:t>
            </a:r>
            <a:endParaRPr lang="en-GB" sz="1600" dirty="0"/>
          </a:p>
        </p:txBody>
      </p:sp>
      <p:sp>
        <p:nvSpPr>
          <p:cNvPr id="28" name="Left Arrow 27"/>
          <p:cNvSpPr/>
          <p:nvPr/>
        </p:nvSpPr>
        <p:spPr>
          <a:xfrm rot="16200000">
            <a:off x="6200301" y="3877061"/>
            <a:ext cx="652211" cy="129562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94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50"/>
                            </p:stCondLst>
                            <p:childTnLst>
                              <p:par>
                                <p:cTn id="103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8" grpId="0" build="p"/>
      <p:bldP spid="8" grpId="1" build="allAtOnce"/>
      <p:bldP spid="15" grpId="0" build="p"/>
      <p:bldP spid="15" grpId="1" build="allAtOnce"/>
      <p:bldP spid="24" grpId="0" animBg="1"/>
      <p:bldP spid="24" grpId="1" animBg="1"/>
      <p:bldP spid="26" grpId="0" animBg="1"/>
      <p:bldP spid="26" grpId="1" animBg="1"/>
      <p:bldP spid="27" grpId="0"/>
      <p:bldP spid="27" grpId="1"/>
      <p:bldP spid="32" grpId="0"/>
      <p:bldP spid="32" grpId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A3B77-4515-3A4D-A4C5-333A62AF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55" y="26885"/>
            <a:ext cx="7921625" cy="1170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Exemptions and Retrofits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710323" y="1315858"/>
            <a:ext cx="2980152" cy="1477328"/>
          </a:xfrm>
        </p:spPr>
        <p:txBody>
          <a:bodyPr/>
          <a:lstStyle/>
          <a:p>
            <a:r>
              <a:rPr lang="en-GB" sz="1600" dirty="0" smtClean="0"/>
              <a:t>To add a piece of machinery that requires an exemption or has retrofitted emission reduction technology, firstly enter all previously mentioned machine details</a:t>
            </a:r>
            <a:endParaRPr lang="en-GB" sz="1600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11187" y="2906411"/>
            <a:ext cx="2980152" cy="73866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When the EU Stage is below the required standard an Exemption section will </a:t>
            </a:r>
            <a:r>
              <a:rPr lang="en-GB" sz="1600" dirty="0" smtClean="0"/>
              <a:t>appear</a:t>
            </a: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860" y="305110"/>
            <a:ext cx="4250670" cy="45332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63287" y="728915"/>
            <a:ext cx="2738052" cy="158982"/>
          </a:xfrm>
          <a:prstGeom prst="rect">
            <a:avLst/>
          </a:prstGeom>
          <a:solidFill>
            <a:schemeClr val="tx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663287" y="987310"/>
            <a:ext cx="1744139" cy="371038"/>
          </a:xfrm>
          <a:prstGeom prst="rect">
            <a:avLst/>
          </a:prstGeom>
          <a:solidFill>
            <a:schemeClr val="tx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663287" y="1358371"/>
            <a:ext cx="2738052" cy="158982"/>
          </a:xfrm>
          <a:prstGeom prst="rect">
            <a:avLst/>
          </a:prstGeom>
          <a:solidFill>
            <a:schemeClr val="tx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63287" y="2190891"/>
            <a:ext cx="2738052" cy="333647"/>
          </a:xfrm>
          <a:prstGeom prst="rect">
            <a:avLst/>
          </a:prstGeom>
          <a:solidFill>
            <a:schemeClr val="tx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4544390" y="2669954"/>
            <a:ext cx="3155123" cy="1868916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710323" y="1429458"/>
            <a:ext cx="2980152" cy="217495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For a retrofit</a:t>
            </a:r>
          </a:p>
          <a:p>
            <a:pPr lvl="1"/>
            <a:r>
              <a:rPr lang="en-GB" sz="1600" dirty="0" smtClean="0"/>
              <a:t>Select ‘Retrofit’ as ‘Reason for Exemption’</a:t>
            </a:r>
          </a:p>
          <a:p>
            <a:pPr lvl="1"/>
            <a:r>
              <a:rPr lang="en-GB" sz="1600" dirty="0" smtClean="0"/>
              <a:t>Select the Retrofit model fitted to the machine</a:t>
            </a:r>
          </a:p>
          <a:p>
            <a:pPr lvl="1"/>
            <a:r>
              <a:rPr lang="en-GB" sz="1600" dirty="0" smtClean="0"/>
              <a:t>Insert the ID and upload the Certificate</a:t>
            </a:r>
          </a:p>
          <a:p>
            <a:pPr lvl="1"/>
            <a:r>
              <a:rPr lang="en-GB" sz="1600" dirty="0" smtClean="0"/>
              <a:t>Click ‘Register Machinery’</a:t>
            </a:r>
            <a:endParaRPr lang="en-GB" sz="1600" dirty="0"/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611187" y="1644527"/>
            <a:ext cx="2980152" cy="163121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For an exemption</a:t>
            </a:r>
          </a:p>
          <a:p>
            <a:pPr lvl="1"/>
            <a:r>
              <a:rPr lang="en-GB" sz="1600" dirty="0" smtClean="0"/>
              <a:t>Select either ‘Emergency’, ‘Existing exemption’ or ‘Other’ as the reason</a:t>
            </a:r>
          </a:p>
          <a:p>
            <a:pPr lvl="1"/>
            <a:r>
              <a:rPr lang="en-GB" sz="1600" dirty="0" smtClean="0"/>
              <a:t>Fill in the necessary fields</a:t>
            </a:r>
          </a:p>
          <a:p>
            <a:pPr lvl="1"/>
            <a:r>
              <a:rPr lang="en-GB" sz="1600" dirty="0" smtClean="0"/>
              <a:t>Click ‘Register Machinery’</a:t>
            </a:r>
            <a:endParaRPr lang="en-GB" sz="1600" dirty="0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611187" y="3645075"/>
            <a:ext cx="2980152" cy="73866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More information on exemptions can be found in Section 4.5 of the Practical Guide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565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1" grpId="1" build="p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/>
      <p:bldP spid="18" grpId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A3B77-4515-3A4D-A4C5-333A62AF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0"/>
            <a:ext cx="7921625" cy="1170000"/>
          </a:xfrm>
        </p:spPr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231278" y="1648673"/>
            <a:ext cx="2980152" cy="1231106"/>
          </a:xfrm>
        </p:spPr>
        <p:txBody>
          <a:bodyPr/>
          <a:lstStyle/>
          <a:p>
            <a:r>
              <a:rPr lang="en-GB" sz="1600" dirty="0" smtClean="0"/>
              <a:t>Your machine will now be registered and after clicking the </a:t>
            </a:r>
            <a:r>
              <a:rPr lang="en-GB" sz="1600" dirty="0" smtClean="0"/>
              <a:t>‘view site’ </a:t>
            </a:r>
            <a:r>
              <a:rPr lang="en-GB" sz="1600" dirty="0" smtClean="0"/>
              <a:t>button you will be taken back to the site page and see all registered machinery</a:t>
            </a: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352" y="709855"/>
            <a:ext cx="4526280" cy="3723789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8268030" y="792313"/>
            <a:ext cx="132522" cy="377687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4110230" y="151156"/>
            <a:ext cx="4705992" cy="4841185"/>
            <a:chOff x="4090352" y="151156"/>
            <a:chExt cx="4705992" cy="48411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0352" y="151156"/>
              <a:ext cx="4705992" cy="484118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293704" y="3140075"/>
              <a:ext cx="808383" cy="929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03181" y="3160643"/>
              <a:ext cx="808383" cy="723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93704" y="4048540"/>
              <a:ext cx="808383" cy="79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Left Arrow 10"/>
          <p:cNvSpPr/>
          <p:nvPr/>
        </p:nvSpPr>
        <p:spPr>
          <a:xfrm rot="10800000">
            <a:off x="3627494" y="4683540"/>
            <a:ext cx="652211" cy="129562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285713" y="1207811"/>
            <a:ext cx="2980152" cy="98488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Here you can edit details of the machine and see their status of being ‘Compliant’, ‘Inactive’ or ‘Pending’</a:t>
            </a:r>
            <a:endParaRPr lang="en-GB" sz="1600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85713" y="2361282"/>
            <a:ext cx="2980152" cy="207236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Inactive is for machines that have now reached their deployment end date. This can be edited if the machine leaves earlier or stays longer</a:t>
            </a:r>
          </a:p>
          <a:p>
            <a:r>
              <a:rPr lang="en-GB" sz="1600" dirty="0" smtClean="0"/>
              <a:t>Pending is for exemptions applied for, which can also be seen on the User Dashboard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612" y="1096362"/>
            <a:ext cx="5694158" cy="3511600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 rot="13523072">
            <a:off x="2818793" y="2071016"/>
            <a:ext cx="652211" cy="129562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07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1" grpId="1" build="p"/>
      <p:bldP spid="8" grpId="0" animBg="1"/>
      <p:bldP spid="8" grpId="1" animBg="1"/>
      <p:bldP spid="11" grpId="0" animBg="1"/>
      <p:bldP spid="11" grpId="1" animBg="1"/>
      <p:bldP spid="12" grpId="0" build="p"/>
      <p:bldP spid="12" grpId="1" build="allAtOnce"/>
      <p:bldP spid="13" grpId="0" uiExpand="1" build="p"/>
      <p:bldP spid="13" grpId="1" uiExpand="1" build="allAtOnce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A3B77-4515-3A4D-A4C5-333A62AF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0"/>
            <a:ext cx="7921625" cy="1170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Handing over a site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1" y="2071392"/>
            <a:ext cx="2602465" cy="1615827"/>
          </a:xfrm>
        </p:spPr>
        <p:txBody>
          <a:bodyPr/>
          <a:lstStyle/>
          <a:p>
            <a:r>
              <a:rPr lang="en-GB" sz="1500" dirty="0" smtClean="0"/>
              <a:t>Registered sites must always have at least 1 site administrator so you must invite someone to be a Site Admin and have them accept before being able to remove a site from your personal </a:t>
            </a:r>
            <a:r>
              <a:rPr lang="en-GB" sz="1500" dirty="0" smtClean="0"/>
              <a:t>account</a:t>
            </a:r>
            <a:endParaRPr lang="en-GB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21" y="1497496"/>
            <a:ext cx="5045691" cy="3087963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611186" y="3974883"/>
            <a:ext cx="2602465" cy="69249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 smtClean="0"/>
              <a:t>Once they have accepted the invitation, you can remove yourself from that development</a:t>
            </a:r>
            <a:endParaRPr lang="en-GB" sz="1500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35278" y="901392"/>
            <a:ext cx="2602465" cy="92333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 smtClean="0"/>
              <a:t>If the person responsible for the construction site changes you can hand over sole responsibility of a </a:t>
            </a:r>
            <a:r>
              <a:rPr lang="en-GB" sz="1500" dirty="0" smtClean="0"/>
              <a:t>site </a:t>
            </a:r>
            <a:endParaRPr lang="en-GB" sz="1500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571999" y="655170"/>
            <a:ext cx="352972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 smtClean="0"/>
              <a:t>If you’re the only Site Admin you will not be able to remove yourself from the site</a:t>
            </a:r>
            <a:endParaRPr lang="en-GB" sz="1500" dirty="0"/>
          </a:p>
        </p:txBody>
      </p:sp>
      <p:sp>
        <p:nvSpPr>
          <p:cNvPr id="13" name="Left Arrow 12"/>
          <p:cNvSpPr/>
          <p:nvPr/>
        </p:nvSpPr>
        <p:spPr>
          <a:xfrm rot="5400000">
            <a:off x="7695555" y="4143325"/>
            <a:ext cx="517158" cy="149103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8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  <p:bldP spid="11" grpId="0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>
            <a:extLst>
              <a:ext uri="{FF2B5EF4-FFF2-40B4-BE49-F238E27FC236}">
                <a16:creationId xmlns:a16="http://schemas.microsoft.com/office/drawing/2014/main" id="{5F234DC7-3FDF-6C43-87C3-32D3D24CE4FB}"/>
              </a:ext>
            </a:extLst>
          </p:cNvPr>
          <p:cNvSpPr txBox="1">
            <a:spLocks/>
          </p:cNvSpPr>
          <p:nvPr/>
        </p:nvSpPr>
        <p:spPr>
          <a:xfrm>
            <a:off x="1080261" y="1801389"/>
            <a:ext cx="7102262" cy="13295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EF Circular" panose="020B0604020101020102" pitchFamily="34" charset="77"/>
                <a:ea typeface="+mj-ea"/>
                <a:cs typeface="EF Circular" panose="020B0604020101020102" pitchFamily="34" charset="77"/>
              </a:defRPr>
            </a:lvl1pPr>
          </a:lstStyle>
          <a:p>
            <a:pPr algn="ctr"/>
            <a:r>
              <a:rPr lang="en-US" sz="4800" dirty="0" smtClean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Identifying What is ‘In-scope’ NRMM</a:t>
            </a:r>
            <a:endParaRPr lang="en-US" sz="480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433813" y="2782344"/>
            <a:ext cx="914400" cy="91440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7958642" y="2446511"/>
            <a:ext cx="1449240" cy="141790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653048" y="3342290"/>
            <a:ext cx="2610853" cy="2603199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411100" y="3062316"/>
            <a:ext cx="3094747" cy="316314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314580" y="2646755"/>
            <a:ext cx="1152865" cy="118557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752731" y="2239351"/>
            <a:ext cx="1849447" cy="1836371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5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61" y="318523"/>
            <a:ext cx="3265074" cy="126558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What machines are classed as NRMM?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D1DEF-11B8-FD4C-9B70-97F1E71F8A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4756316" y="2765060"/>
            <a:ext cx="2638789" cy="19508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Some of the most common items we audit are covered in Section 2 of the Practical Guide.</a:t>
            </a:r>
          </a:p>
          <a:p>
            <a:r>
              <a:rPr lang="en-US" sz="1600" dirty="0" smtClean="0"/>
              <a:t>The key factor is it must be powered by a diesel engine and be above 37kW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4617343" y="204221"/>
            <a:ext cx="4344582" cy="2292853"/>
            <a:chOff x="4617343" y="204221"/>
            <a:chExt cx="4344582" cy="22928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23623" r="3911" b="7579"/>
            <a:stretch/>
          </p:blipFill>
          <p:spPr>
            <a:xfrm>
              <a:off x="6798480" y="1460594"/>
              <a:ext cx="2163445" cy="10307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r="10913"/>
            <a:stretch/>
          </p:blipFill>
          <p:spPr>
            <a:xfrm>
              <a:off x="6796394" y="208098"/>
              <a:ext cx="2164486" cy="12401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t="6453" b="9116"/>
            <a:stretch/>
          </p:blipFill>
          <p:spPr>
            <a:xfrm>
              <a:off x="4619429" y="1277873"/>
              <a:ext cx="2174717" cy="121920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7125" t="11257" r="10200" b="20632"/>
            <a:stretch/>
          </p:blipFill>
          <p:spPr>
            <a:xfrm>
              <a:off x="4617343" y="204221"/>
              <a:ext cx="2174717" cy="117946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Content Placeholder 1">
              <a:extLst>
                <a:ext uri="{FF2B5EF4-FFF2-40B4-BE49-F238E27FC236}">
                  <a16:creationId xmlns:a16="http://schemas.microsoft.com/office/drawing/2014/main" id="{DF288FBD-8777-4C4B-9418-C7E59E7273C0}"/>
                </a:ext>
              </a:extLst>
            </p:cNvPr>
            <p:cNvSpPr txBox="1">
              <a:spLocks/>
            </p:cNvSpPr>
            <p:nvPr/>
          </p:nvSpPr>
          <p:spPr>
            <a:xfrm>
              <a:off x="6444286" y="828165"/>
              <a:ext cx="719047" cy="755941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10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Roboto" panose="02000000000000000000" pitchFamily="2" charset="0"/>
                  <a:ea typeface="+mn-ea"/>
                  <a:cs typeface="Calibri" panose="020F050202020403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buFont typeface="Apple Symbols" panose="02000000000000000000" pitchFamily="2" charset="-79"/>
                <a:buChar char="⎻"/>
                <a:defRPr sz="1800" b="0" i="0" kern="1200">
                  <a:solidFill>
                    <a:schemeClr val="tx1"/>
                  </a:solidFill>
                  <a:latin typeface="Roboto" panose="02000000000000000000" pitchFamily="2" charset="0"/>
                  <a:ea typeface="+mn-ea"/>
                  <a:cs typeface="Calibri" panose="020F050202020403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Roboto" panose="02000000000000000000" pitchFamily="2" charset="0"/>
                  <a:ea typeface="+mn-ea"/>
                  <a:cs typeface="Calibri" panose="020F050202020403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EF Circular Book" panose="020B0604020101020102" pitchFamily="34" charset="77"/>
                  <a:ea typeface="+mn-ea"/>
                  <a:cs typeface="EF Circular Book" panose="020B0604020101020102" pitchFamily="34" charset="77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EF Circular Book" panose="020B0604020101020102" pitchFamily="34" charset="77"/>
                  <a:ea typeface="+mn-ea"/>
                  <a:cs typeface="EF Circular Book" panose="020B0604020101020102" pitchFamily="34" charset="77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7200" b="1" dirty="0">
                  <a:solidFill>
                    <a:srgbClr val="C00000"/>
                  </a:solidFill>
                  <a:sym typeface="Wingdings 2" panose="05020102010507070707" pitchFamily="18" charset="2"/>
                </a:rPr>
                <a:t></a:t>
              </a:r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9947" y="2212107"/>
            <a:ext cx="4199501" cy="2746169"/>
            <a:chOff x="-5188" y="2146788"/>
            <a:chExt cx="4199501" cy="2746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8116" t="2118" r="7321"/>
            <a:stretch/>
          </p:blipFill>
          <p:spPr>
            <a:xfrm>
              <a:off x="2073721" y="3472070"/>
              <a:ext cx="2120592" cy="14208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3" name="Group 2"/>
            <p:cNvGrpSpPr/>
            <p:nvPr/>
          </p:nvGrpSpPr>
          <p:grpSpPr>
            <a:xfrm>
              <a:off x="-5188" y="2146788"/>
              <a:ext cx="4196577" cy="2745227"/>
              <a:chOff x="197537" y="2214082"/>
              <a:chExt cx="4196577" cy="274522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8"/>
              <a:srcRect l="7091" t="1794" r="7091" b="6427"/>
              <a:stretch/>
            </p:blipFill>
            <p:spPr>
              <a:xfrm>
                <a:off x="197537" y="3541327"/>
                <a:ext cx="2085536" cy="141798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9"/>
              <a:srcRect t="6080" r="7315" b="15514"/>
              <a:stretch/>
            </p:blipFill>
            <p:spPr>
              <a:xfrm>
                <a:off x="197537" y="2214082"/>
                <a:ext cx="2091953" cy="132724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/>
              <a:srcRect t="10553" b="5256"/>
              <a:stretch/>
            </p:blipFill>
            <p:spPr>
              <a:xfrm>
                <a:off x="2286682" y="2214082"/>
                <a:ext cx="2107432" cy="132724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6" name="Content Placeholder 1">
                <a:extLst>
                  <a:ext uri="{FF2B5EF4-FFF2-40B4-BE49-F238E27FC236}">
                    <a16:creationId xmlns:a16="http://schemas.microsoft.com/office/drawing/2014/main" id="{DF288FBD-8777-4C4B-9418-C7E59E7273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79486" y="2877704"/>
                <a:ext cx="719047" cy="718922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171450" indent="-171450" algn="l" defTabSz="685800" rtl="0" eaLnBrk="1" latinLnBrk="0" hangingPunct="1">
                  <a:lnSpc>
                    <a:spcPct val="10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Roboto" panose="02000000000000000000" pitchFamily="2" charset="0"/>
                    <a:ea typeface="+mn-ea"/>
                    <a:cs typeface="Calibri" panose="020F050202020403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100000"/>
                  </a:lnSpc>
                  <a:spcBef>
                    <a:spcPts val="375"/>
                  </a:spcBef>
                  <a:buFont typeface="Apple Symbols" panose="02000000000000000000" pitchFamily="2" charset="-79"/>
                  <a:buChar char="⎻"/>
                  <a:defRPr sz="1800" b="0" i="0" kern="1200">
                    <a:solidFill>
                      <a:schemeClr val="tx1"/>
                    </a:solidFill>
                    <a:latin typeface="Roboto" panose="02000000000000000000" pitchFamily="2" charset="0"/>
                    <a:ea typeface="+mn-ea"/>
                    <a:cs typeface="Calibri" panose="020F050202020403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10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Roboto" panose="02000000000000000000" pitchFamily="2" charset="0"/>
                    <a:ea typeface="+mn-ea"/>
                    <a:cs typeface="Calibri" panose="020F050202020403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EF Circular Book" panose="020B0604020101020102" pitchFamily="34" charset="77"/>
                    <a:ea typeface="+mn-ea"/>
                    <a:cs typeface="EF Circular Book" panose="020B0604020101020102" pitchFamily="34" charset="77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EF Circular Book" panose="020B0604020101020102" pitchFamily="34" charset="77"/>
                    <a:ea typeface="+mn-ea"/>
                    <a:cs typeface="EF Circular Book" panose="020B0604020101020102" pitchFamily="34" charset="77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7200" b="1" dirty="0" smtClean="0">
                    <a:solidFill>
                      <a:schemeClr val="tx2"/>
                    </a:solidFill>
                    <a:sym typeface="Wingdings 2" panose="05020102010507070707" pitchFamily="18" charset="2"/>
                  </a:rPr>
                  <a:t></a:t>
                </a:r>
                <a:endParaRPr lang="en-US" sz="7200" b="1" dirty="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152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BD1DEF-11B8-FD4C-9B70-97F1E71F8A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317096" y="1411872"/>
            <a:ext cx="2383804" cy="73806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Easiest way is to check the VIN plate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914" y="14503"/>
            <a:ext cx="3221509" cy="24161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374" y="961608"/>
            <a:ext cx="2869540" cy="33576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915" y="2476082"/>
            <a:ext cx="3233086" cy="2424815"/>
          </a:xfrm>
          <a:prstGeom prst="rect">
            <a:avLst/>
          </a:prstGeom>
        </p:spPr>
      </p:pic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311361" y="2053576"/>
            <a:ext cx="2383804" cy="162737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These are usually located on the front of the machine somewhere close to the cabin/driver seat or in the case of skid steer inside of the cabin1</a:t>
            </a:r>
          </a:p>
        </p:txBody>
      </p:sp>
      <p:sp>
        <p:nvSpPr>
          <p:cNvPr id="38" name="Left Arrow 37"/>
          <p:cNvSpPr/>
          <p:nvPr/>
        </p:nvSpPr>
        <p:spPr>
          <a:xfrm rot="19571018">
            <a:off x="4473918" y="3136596"/>
            <a:ext cx="652211" cy="129562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Left Arrow 38"/>
          <p:cNvSpPr/>
          <p:nvPr/>
        </p:nvSpPr>
        <p:spPr>
          <a:xfrm rot="8160008">
            <a:off x="6520317" y="1612089"/>
            <a:ext cx="652211" cy="129562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Left Arrow 39"/>
          <p:cNvSpPr/>
          <p:nvPr/>
        </p:nvSpPr>
        <p:spPr>
          <a:xfrm rot="3698929">
            <a:off x="7111160" y="4243530"/>
            <a:ext cx="652211" cy="129562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305373" y="2053576"/>
            <a:ext cx="2383804" cy="86372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Most VIN plates are pretty </a:t>
            </a:r>
            <a:r>
              <a:rPr lang="en-US" sz="1400" dirty="0" smtClean="0"/>
              <a:t>straightforward </a:t>
            </a:r>
            <a:r>
              <a:rPr lang="en-US" sz="1400" dirty="0" smtClean="0"/>
              <a:t>to read kW power from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7858" b="18532"/>
          <a:stretch/>
        </p:blipFill>
        <p:spPr>
          <a:xfrm>
            <a:off x="5910915" y="329309"/>
            <a:ext cx="2919234" cy="2196994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 rot="20031014">
            <a:off x="7238545" y="787090"/>
            <a:ext cx="1318375" cy="2063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r="16818"/>
          <a:stretch/>
        </p:blipFill>
        <p:spPr>
          <a:xfrm rot="5400000">
            <a:off x="3233873" y="1189106"/>
            <a:ext cx="2484542" cy="2865731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4434846" y="2762249"/>
            <a:ext cx="1030822" cy="23636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15936" b="3073"/>
          <a:stretch/>
        </p:blipFill>
        <p:spPr>
          <a:xfrm>
            <a:off x="5914762" y="2526303"/>
            <a:ext cx="3134046" cy="2066358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6088312" y="3207762"/>
            <a:ext cx="2830250" cy="34622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311361" y="3147911"/>
            <a:ext cx="2700920" cy="11796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It is likely that anything smaller than a 6 </a:t>
            </a:r>
            <a:r>
              <a:rPr lang="en-US" sz="1400" dirty="0" err="1" smtClean="0"/>
              <a:t>tonne</a:t>
            </a:r>
            <a:r>
              <a:rPr lang="en-US" sz="1400" dirty="0" smtClean="0"/>
              <a:t> excavator will be under 37kW with a few exceptions such as compressors but it’s good practice to check!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61" y="318523"/>
            <a:ext cx="3265074" cy="126558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In-scope?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312639" y="1231566"/>
            <a:ext cx="2700920" cy="135165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It’s important to note VIN plates do not usually have the TAN present. This will be found on an engine plate, for more information  and examples check out the Practical Guide.</a:t>
            </a:r>
          </a:p>
        </p:txBody>
      </p:sp>
    </p:spTree>
    <p:extLst>
      <p:ext uri="{BB962C8B-B14F-4D97-AF65-F5344CB8AC3E}">
        <p14:creationId xmlns:p14="http://schemas.microsoft.com/office/powerpoint/2010/main" val="30675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7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2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7" grpId="1" build="allAtOnce"/>
      <p:bldP spid="37" grpId="0" uiExpand="1" build="p"/>
      <p:bldP spid="37" grpId="1" build="allAtOnce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  <p:bldP spid="41" grpId="1"/>
      <p:bldP spid="44" grpId="0" animBg="1"/>
      <p:bldP spid="47" grpId="0" animBg="1"/>
      <p:bldP spid="50" grpId="0" animBg="1"/>
      <p:bldP spid="5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>
            <a:extLst>
              <a:ext uri="{FF2B5EF4-FFF2-40B4-BE49-F238E27FC236}">
                <a16:creationId xmlns:a16="http://schemas.microsoft.com/office/drawing/2014/main" id="{5F234DC7-3FDF-6C43-87C3-32D3D24CE4FB}"/>
              </a:ext>
            </a:extLst>
          </p:cNvPr>
          <p:cNvSpPr txBox="1">
            <a:spLocks/>
          </p:cNvSpPr>
          <p:nvPr/>
        </p:nvSpPr>
        <p:spPr>
          <a:xfrm>
            <a:off x="553871" y="810515"/>
            <a:ext cx="8116300" cy="265919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EF Circular" panose="020B0604020101020102" pitchFamily="34" charset="77"/>
                <a:ea typeface="+mj-ea"/>
                <a:cs typeface="EF Circular" panose="020B0604020101020102" pitchFamily="34" charset="77"/>
              </a:defRPr>
            </a:lvl1pPr>
          </a:lstStyle>
          <a:p>
            <a:pPr algn="ctr"/>
            <a:r>
              <a:rPr lang="en-US" sz="48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If you have any questions please feel free to contact our officers or </a:t>
            </a:r>
            <a:r>
              <a:rPr lang="en-US" sz="4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email NRMM.LONDON@merton.gov.uk</a:t>
            </a:r>
          </a:p>
        </p:txBody>
      </p:sp>
      <p:sp>
        <p:nvSpPr>
          <p:cNvPr id="4" name="Oval 3"/>
          <p:cNvSpPr/>
          <p:nvPr/>
        </p:nvSpPr>
        <p:spPr>
          <a:xfrm>
            <a:off x="7433813" y="2782344"/>
            <a:ext cx="914400" cy="91440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7958642" y="2446511"/>
            <a:ext cx="1449240" cy="141790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653048" y="3342290"/>
            <a:ext cx="2610853" cy="2603199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411100" y="3062316"/>
            <a:ext cx="3094747" cy="316314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314580" y="2646755"/>
            <a:ext cx="1152865" cy="118557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752731" y="2239351"/>
            <a:ext cx="1849447" cy="1836371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8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>
            <a:extLst>
              <a:ext uri="{FF2B5EF4-FFF2-40B4-BE49-F238E27FC236}">
                <a16:creationId xmlns:a16="http://schemas.microsoft.com/office/drawing/2014/main" id="{5F234DC7-3FDF-6C43-87C3-32D3D24CE4FB}"/>
              </a:ext>
            </a:extLst>
          </p:cNvPr>
          <p:cNvSpPr txBox="1">
            <a:spLocks/>
          </p:cNvSpPr>
          <p:nvPr/>
        </p:nvSpPr>
        <p:spPr>
          <a:xfrm>
            <a:off x="0" y="2239351"/>
            <a:ext cx="9144000" cy="6647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EF Circular" panose="020B0604020101020102" pitchFamily="34" charset="77"/>
                <a:ea typeface="+mj-ea"/>
                <a:cs typeface="EF Circular" panose="020B0604020101020102" pitchFamily="34" charset="77"/>
              </a:defRPr>
            </a:lvl1pPr>
          </a:lstStyle>
          <a:p>
            <a:pPr algn="ctr"/>
            <a:r>
              <a:rPr lang="en-US" sz="4800" dirty="0" smtClean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Website Walkthrough</a:t>
            </a:r>
            <a:endParaRPr lang="en-US" sz="480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433813" y="2782344"/>
            <a:ext cx="914400" cy="91440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7958642" y="2446511"/>
            <a:ext cx="1449240" cy="141790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653048" y="3342290"/>
            <a:ext cx="2610853" cy="2603199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411100" y="3062316"/>
            <a:ext cx="3094747" cy="316314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314580" y="2646755"/>
            <a:ext cx="1152865" cy="118557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752731" y="2239351"/>
            <a:ext cx="1849447" cy="1836371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5F234DC7-3FDF-6C43-87C3-32D3D24CE4FB}"/>
              </a:ext>
            </a:extLst>
          </p:cNvPr>
          <p:cNvSpPr txBox="1">
            <a:spLocks/>
          </p:cNvSpPr>
          <p:nvPr/>
        </p:nvSpPr>
        <p:spPr>
          <a:xfrm>
            <a:off x="1076424" y="2942097"/>
            <a:ext cx="6991153" cy="2215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EF Circular" panose="020B0604020101020102" pitchFamily="34" charset="77"/>
                <a:ea typeface="+mj-ea"/>
                <a:cs typeface="EF Circular" panose="020B0604020101020102" pitchFamily="34" charset="77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https://www.london.gov.uk/what-we-do/environment/pollution-and-air-quality/nrmm</a:t>
            </a:r>
          </a:p>
        </p:txBody>
      </p:sp>
    </p:spTree>
    <p:extLst>
      <p:ext uri="{BB962C8B-B14F-4D97-AF65-F5344CB8AC3E}">
        <p14:creationId xmlns:p14="http://schemas.microsoft.com/office/powerpoint/2010/main" val="34957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0"/>
            <a:ext cx="7921625" cy="1170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Logging In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D1DEF-11B8-FD4C-9B70-97F1E71F8A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424327" y="954072"/>
            <a:ext cx="2383804" cy="403810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400" dirty="0" smtClean="0"/>
              <a:t>The new website now works on a personal login basis as opposed to a general development login</a:t>
            </a:r>
          </a:p>
          <a:p>
            <a:pPr>
              <a:spcAft>
                <a:spcPts val="1200"/>
              </a:spcAft>
            </a:pPr>
            <a:r>
              <a:rPr lang="en-US" sz="1400" dirty="0" smtClean="0"/>
              <a:t>If your email address was used on the old website you may need to request a new password</a:t>
            </a:r>
          </a:p>
          <a:p>
            <a:pPr>
              <a:spcAft>
                <a:spcPts val="1200"/>
              </a:spcAft>
            </a:pPr>
            <a:r>
              <a:rPr lang="en-US" sz="1400" dirty="0" smtClean="0"/>
              <a:t>If not then begin with the register tab</a:t>
            </a:r>
          </a:p>
          <a:p>
            <a:pPr>
              <a:spcAft>
                <a:spcPts val="1200"/>
              </a:spcAft>
            </a:pPr>
            <a:r>
              <a:rPr lang="en-US" sz="1400" dirty="0" smtClean="0"/>
              <a:t>For the purpose of this presentation we will walkthrough as a </a:t>
            </a:r>
            <a:r>
              <a:rPr lang="en-US" sz="1400" dirty="0"/>
              <a:t>N</a:t>
            </a:r>
            <a:r>
              <a:rPr lang="en-US" sz="1400" dirty="0" smtClean="0"/>
              <a:t>ew </a:t>
            </a:r>
            <a:r>
              <a:rPr lang="en-US" sz="1400" dirty="0"/>
              <a:t>U</a:t>
            </a:r>
            <a:r>
              <a:rPr lang="en-US" sz="1400" dirty="0" smtClean="0"/>
              <a:t>ser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102" y="1183732"/>
            <a:ext cx="5484371" cy="315422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4465982" y="2034209"/>
            <a:ext cx="132522" cy="377687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5128590" y="2034209"/>
            <a:ext cx="132522" cy="377687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6224633" y="1450451"/>
            <a:ext cx="2383804" cy="304534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Users can include any Construction site members involved in the checking and uploading of site/machinery information such as:</a:t>
            </a:r>
          </a:p>
          <a:p>
            <a:pPr lvl="1"/>
            <a:r>
              <a:rPr lang="en-US" sz="1400" dirty="0" smtClean="0"/>
              <a:t>Site Managers</a:t>
            </a:r>
          </a:p>
          <a:p>
            <a:pPr lvl="1"/>
            <a:r>
              <a:rPr lang="en-US" sz="1400" dirty="0" smtClean="0"/>
              <a:t>Environmental Advisors </a:t>
            </a:r>
          </a:p>
          <a:p>
            <a:pPr lvl="1"/>
            <a:r>
              <a:rPr lang="en-US" sz="1400" dirty="0" smtClean="0"/>
              <a:t>Construction worker</a:t>
            </a:r>
          </a:p>
          <a:p>
            <a:pPr lvl="1"/>
            <a:r>
              <a:rPr lang="en-US" sz="1400" dirty="0" smtClean="0"/>
              <a:t>Site Administrators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1824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 uiExpand="1" animBg="1"/>
      <p:bldP spid="6" grpId="1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17061"/>
            <a:ext cx="7921625" cy="1170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Registering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6082864" y="889392"/>
            <a:ext cx="2846259" cy="216365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When registering, all the standard details are required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One important thing to note is the detail required in the password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90" y="889392"/>
            <a:ext cx="5518702" cy="39140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09499" y="3617843"/>
            <a:ext cx="1880980" cy="1185564"/>
          </a:xfrm>
          <a:prstGeom prst="rect">
            <a:avLst/>
          </a:prstGeom>
          <a:solidFill>
            <a:schemeClr val="tx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6082863" y="2701867"/>
            <a:ext cx="2846259" cy="216365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 Circular Book" panose="020B0604020101020102" pitchFamily="34" charset="77"/>
                <a:ea typeface="+mn-ea"/>
                <a:cs typeface="EF Circular Book" panose="020B0604020101020102" pitchFamily="34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Once the account is created an email will be sent with a link to activate the </a:t>
            </a:r>
            <a:r>
              <a:rPr lang="en-US" sz="1600" dirty="0" smtClean="0"/>
              <a:t>account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T</a:t>
            </a:r>
            <a:r>
              <a:rPr lang="en-US" sz="1600" dirty="0" smtClean="0"/>
              <a:t>his </a:t>
            </a:r>
            <a:r>
              <a:rPr lang="en-US" sz="1600" dirty="0" smtClean="0"/>
              <a:t>may take some time on </a:t>
            </a:r>
            <a:r>
              <a:rPr lang="en-US" sz="1600" dirty="0" err="1" smtClean="0"/>
              <a:t>WiFi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51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31" y="1110754"/>
            <a:ext cx="3760659" cy="830997"/>
          </a:xfrm>
        </p:spPr>
        <p:txBody>
          <a:bodyPr/>
          <a:lstStyle/>
          <a:p>
            <a:r>
              <a:rPr lang="en-US" dirty="0" smtClean="0"/>
              <a:t>After logging in you will be met with this home </a:t>
            </a:r>
            <a:r>
              <a:rPr lang="en-US" dirty="0" smtClean="0"/>
              <a:t>page. </a:t>
            </a:r>
            <a:r>
              <a:rPr lang="en-US" dirty="0"/>
              <a:t>Y</a:t>
            </a:r>
            <a:r>
              <a:rPr lang="en-US" dirty="0" smtClean="0"/>
              <a:t>ou </a:t>
            </a:r>
            <a:r>
              <a:rPr lang="en-US" dirty="0" smtClean="0"/>
              <a:t>can return back here at any point by clicking the ‘NRMM’ link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A3B77-4515-3A4D-A4C5-333A62AF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0"/>
            <a:ext cx="7921625" cy="1170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User Dashboard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061" y="1959497"/>
            <a:ext cx="4676041" cy="22716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244531" y="2229814"/>
            <a:ext cx="147825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Here you can 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489137" y="2766104"/>
            <a:ext cx="3505834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Update your personal details such as contact number and change your password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489137" y="3746665"/>
            <a:ext cx="350583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Register a development as Principal Contractor</a:t>
            </a:r>
          </a:p>
        </p:txBody>
      </p:sp>
      <p:sp>
        <p:nvSpPr>
          <p:cNvPr id="13" name="Right Arrow 12"/>
          <p:cNvSpPr/>
          <p:nvPr/>
        </p:nvSpPr>
        <p:spPr>
          <a:xfrm rot="6782957">
            <a:off x="4462759" y="1605723"/>
            <a:ext cx="605653" cy="163061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4181062" y="2296781"/>
            <a:ext cx="778110" cy="2431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4870175" y="2305559"/>
            <a:ext cx="599341" cy="2431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0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 build="p"/>
      <p:bldP spid="11" grpId="0" build="p"/>
      <p:bldP spid="12" grpId="0" build="p"/>
      <p:bldP spid="13" grpId="0" animBg="1"/>
      <p:bldP spid="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03" y="1170000"/>
            <a:ext cx="2958902" cy="523220"/>
          </a:xfrm>
        </p:spPr>
        <p:txBody>
          <a:bodyPr/>
          <a:lstStyle/>
          <a:p>
            <a:r>
              <a:rPr lang="en-US" sz="1700" dirty="0" smtClean="0"/>
              <a:t>To </a:t>
            </a:r>
            <a:r>
              <a:rPr lang="en-US" sz="1700" dirty="0" smtClean="0"/>
              <a:t>begin, </a:t>
            </a:r>
            <a:r>
              <a:rPr lang="en-US" sz="1700" dirty="0" smtClean="0"/>
              <a:t>fill in the required information</a:t>
            </a:r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A3B77-4515-3A4D-A4C5-333A62AF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0"/>
            <a:ext cx="7921625" cy="1170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Register a Site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013" y="585000"/>
            <a:ext cx="5399847" cy="3843959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420403" y="2106982"/>
            <a:ext cx="2958902" cy="130805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 smtClean="0"/>
              <a:t>After entering the postcode a pin will drop on the map indicating site location and </a:t>
            </a:r>
            <a:r>
              <a:rPr lang="en-US" sz="1700" dirty="0" smtClean="0"/>
              <a:t>will automatically </a:t>
            </a:r>
            <a:r>
              <a:rPr lang="en-US" sz="1700" dirty="0" smtClean="0"/>
              <a:t>fill the Borough and Zone</a:t>
            </a:r>
            <a:endParaRPr lang="en-US" sz="1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72"/>
          <a:stretch/>
        </p:blipFill>
        <p:spPr>
          <a:xfrm>
            <a:off x="3660007" y="608358"/>
            <a:ext cx="5456456" cy="3887027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367459" y="3448945"/>
            <a:ext cx="2958902" cy="104644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 smtClean="0"/>
              <a:t>If the pin drop location is not accurate or </a:t>
            </a:r>
            <a:r>
              <a:rPr lang="en-US" sz="1700" dirty="0" smtClean="0"/>
              <a:t>if you </a:t>
            </a:r>
            <a:r>
              <a:rPr lang="en-US" sz="1700" dirty="0" smtClean="0"/>
              <a:t>do not know the postcode you can manually pin your site using the map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556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03" y="411890"/>
            <a:ext cx="2958902" cy="1107996"/>
          </a:xfrm>
        </p:spPr>
        <p:txBody>
          <a:bodyPr/>
          <a:lstStyle/>
          <a:p>
            <a:r>
              <a:rPr lang="en-US" dirty="0" smtClean="0"/>
              <a:t>After filling in the site postcode you will then move on to the following (all of which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optional)…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A3B77-4515-3A4D-A4C5-333A62AF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157" y="1678216"/>
            <a:ext cx="5746888" cy="1722836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5878479" y="3426722"/>
            <a:ext cx="2958902" cy="150810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Direct </a:t>
            </a:r>
            <a:r>
              <a:rPr lang="en-GB" sz="1400" dirty="0"/>
              <a:t>site contact will be used as the first point of contact to arrange an NRMM audit. </a:t>
            </a:r>
            <a:r>
              <a:rPr lang="en-GB" sz="1400" dirty="0" smtClean="0"/>
              <a:t>This </a:t>
            </a:r>
            <a:r>
              <a:rPr lang="en-GB" sz="1400" dirty="0"/>
              <a:t>will automatically be assigned to the person who registered the construction site. However if this is not you, please enter the details of the most relevant person here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859" y="1641557"/>
            <a:ext cx="5930373" cy="1860385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5878479" y="3409651"/>
            <a:ext cx="2958902" cy="147732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You can enter contact details and send an invitation to an individual to be a Machinery Admin. Allowing them to add and edit all Machinery present on the Construction Site but NOT edit site </a:t>
            </a:r>
            <a:r>
              <a:rPr lang="en-US" sz="1600" dirty="0" smtClean="0"/>
              <a:t>details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226" y="1602761"/>
            <a:ext cx="6712425" cy="1749820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5878479" y="3405040"/>
            <a:ext cx="2958902" cy="147732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You can enter contact details and send an invitation to an individual to be a Sub-Contractor. Allowing them to add and edit only machines they have personally uploaded on that specific Construction </a:t>
            </a:r>
            <a:r>
              <a:rPr lang="en-US" sz="1600" dirty="0" smtClean="0"/>
              <a:t>Site</a:t>
            </a:r>
            <a:endParaRPr lang="en-US" sz="1600" dirty="0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DF288FBD-8777-4C4B-9418-C7E59E7273C0}"/>
              </a:ext>
            </a:extLst>
          </p:cNvPr>
          <p:cNvSpPr txBox="1">
            <a:spLocks/>
          </p:cNvSpPr>
          <p:nvPr/>
        </p:nvSpPr>
        <p:spPr>
          <a:xfrm>
            <a:off x="420403" y="408761"/>
            <a:ext cx="2958902" cy="98488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Once all necessary details are filled simply slide the confirmation to indicate ‘Yes’ and click the Register Site Button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044" y="1686815"/>
            <a:ext cx="6717816" cy="1503338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8131952">
            <a:off x="2187024" y="2809133"/>
            <a:ext cx="605653" cy="163061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5400000">
            <a:off x="6918787" y="2272077"/>
            <a:ext cx="605653" cy="163061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5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10" grpId="0" build="p"/>
      <p:bldP spid="10" grpId="1" build="allAtOnce"/>
      <p:bldP spid="12" grpId="0" build="p"/>
      <p:bldP spid="12" grpId="1" build="allAtOnce"/>
      <p:bldP spid="15" grpId="0" build="p"/>
      <p:bldP spid="15" grpId="1" build="allAtOnce"/>
      <p:bldP spid="16" grpId="0" build="p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A3B77-4515-3A4D-A4C5-333A62AF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0"/>
            <a:ext cx="7921625" cy="1170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Recorded Sites and Invitations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990" y="1232389"/>
            <a:ext cx="5113593" cy="3150146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19252072">
            <a:off x="3244885" y="2466999"/>
            <a:ext cx="762000" cy="112644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62759" y="2850480"/>
            <a:ext cx="1146550" cy="7386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200" dirty="0" smtClean="0"/>
              <a:t>All invitations will appear here where you simply click to accept </a:t>
            </a:r>
            <a:r>
              <a:rPr lang="en-GB" sz="1200" dirty="0" smtClean="0"/>
              <a:t>it</a:t>
            </a:r>
            <a:endParaRPr lang="en-GB" sz="1200" dirty="0"/>
          </a:p>
        </p:txBody>
      </p:sp>
      <p:sp>
        <p:nvSpPr>
          <p:cNvPr id="15" name="Left Arrow 14"/>
          <p:cNvSpPr/>
          <p:nvPr/>
        </p:nvSpPr>
        <p:spPr>
          <a:xfrm rot="13523072">
            <a:off x="1176362" y="3807293"/>
            <a:ext cx="450308" cy="136846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37545" y="1869847"/>
            <a:ext cx="1419377" cy="369332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GB" sz="1200" dirty="0" smtClean="0"/>
              <a:t>All registered sites will appear here</a:t>
            </a:r>
            <a:endParaRPr lang="en-GB" sz="1200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6654147" y="1170000"/>
            <a:ext cx="1878665" cy="6463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Once a site is registered you will see it on your User Dashboard</a:t>
            </a:r>
            <a:endParaRPr lang="en-GB" sz="1400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6665945" y="2113115"/>
            <a:ext cx="2363756" cy="27392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Site invitations are a great way to manage uploading machinery information particularly</a:t>
            </a:r>
          </a:p>
          <a:p>
            <a:pPr lvl="1"/>
            <a:r>
              <a:rPr lang="en-GB" sz="1400" dirty="0" smtClean="0"/>
              <a:t>For site managers who are point of contact but not directly managing machinery</a:t>
            </a:r>
          </a:p>
          <a:p>
            <a:pPr lvl="1"/>
            <a:r>
              <a:rPr lang="en-GB" sz="1400" dirty="0" smtClean="0"/>
              <a:t>For larger sites with multiple sub-contractors who control the arrival and removal of their own fleet</a:t>
            </a:r>
          </a:p>
          <a:p>
            <a:pPr lvl="1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153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4" grpId="0" build="p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A3B77-4515-3A4D-A4C5-333A62AFB3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469516" y="2571750"/>
            <a:ext cx="3674484" cy="35324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B2A104-CB50-E347-88EE-2444EB24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36" y="26153"/>
            <a:ext cx="7921625" cy="1170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 smtClean="0">
                <a:solidFill>
                  <a:schemeClr val="tx2"/>
                </a:solidFill>
              </a:rPr>
              <a:t>ite invitations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7160" y="1170000"/>
            <a:ext cx="2980152" cy="738664"/>
          </a:xfrm>
        </p:spPr>
        <p:txBody>
          <a:bodyPr/>
          <a:lstStyle/>
          <a:p>
            <a:r>
              <a:rPr lang="en-GB" sz="1600" dirty="0" smtClean="0"/>
              <a:t>When you click on a site you will be able to see its location along with all the contacts and invited parties</a:t>
            </a:r>
            <a:endParaRPr lang="en-GB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3929270" y="308435"/>
            <a:ext cx="4975500" cy="4526630"/>
            <a:chOff x="3929270" y="308435"/>
            <a:chExt cx="4975500" cy="45266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9270" y="308435"/>
              <a:ext cx="4975500" cy="452663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658679" y="3579743"/>
              <a:ext cx="856422" cy="1534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Left Arrow 10"/>
          <p:cNvSpPr/>
          <p:nvPr/>
        </p:nvSpPr>
        <p:spPr>
          <a:xfrm rot="16200000">
            <a:off x="4762454" y="3619945"/>
            <a:ext cx="443724" cy="129564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34886" y="4061454"/>
            <a:ext cx="2980152" cy="49244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You will also be able to invite more individuals to sites here 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696" y="1041119"/>
            <a:ext cx="5686166" cy="2060303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399136" y="2868696"/>
            <a:ext cx="2980152" cy="123110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All that’s needed to invite someone to a site is Name and Email address and for the appropriate role to be chosen from the drop down list and for the invitation to be sent</a:t>
            </a:r>
            <a:endParaRPr lang="en-GB" sz="1600" dirty="0"/>
          </a:p>
        </p:txBody>
      </p:sp>
      <p:sp>
        <p:nvSpPr>
          <p:cNvPr id="13" name="Left Arrow 12"/>
          <p:cNvSpPr/>
          <p:nvPr/>
        </p:nvSpPr>
        <p:spPr>
          <a:xfrm rot="7532449">
            <a:off x="3284249" y="2795881"/>
            <a:ext cx="546125" cy="205348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367011" y="2368553"/>
            <a:ext cx="2980152" cy="98488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pple Symbols" panose="02000000000000000000" pitchFamily="2" charset="-79"/>
              <a:buChar char="⎻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You can also remove Sub-Contractors and Machine Admins who are no longer on site by clicking the X</a:t>
            </a:r>
            <a:endParaRPr lang="en-GB" sz="1600" dirty="0"/>
          </a:p>
        </p:txBody>
      </p:sp>
      <p:sp>
        <p:nvSpPr>
          <p:cNvPr id="15" name="Left Arrow 14"/>
          <p:cNvSpPr/>
          <p:nvPr/>
        </p:nvSpPr>
        <p:spPr>
          <a:xfrm rot="16200000">
            <a:off x="6833334" y="2942491"/>
            <a:ext cx="443724" cy="129564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Arrow 15"/>
          <p:cNvSpPr/>
          <p:nvPr/>
        </p:nvSpPr>
        <p:spPr>
          <a:xfrm rot="16200000">
            <a:off x="6730495" y="2265878"/>
            <a:ext cx="546125" cy="205348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009376"/>
              </p:ext>
            </p:extLst>
          </p:nvPr>
        </p:nvGraphicFramePr>
        <p:xfrm>
          <a:off x="1544862" y="1675545"/>
          <a:ext cx="6096000" cy="2446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55237052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102910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81075008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63269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Roboto" panose="02000000000000000000"/>
                        </a:rPr>
                        <a:t>Edit Site Details and Send</a:t>
                      </a:r>
                      <a:r>
                        <a:rPr lang="en-GB" baseline="0" dirty="0" smtClean="0">
                          <a:latin typeface="Roboto" panose="02000000000000000000"/>
                        </a:rPr>
                        <a:t> Site Invitations</a:t>
                      </a:r>
                      <a:endParaRPr lang="en-GB" dirty="0">
                        <a:latin typeface="Roboto" panose="020000000000000000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Roboto" panose="02000000000000000000"/>
                        </a:rPr>
                        <a:t>Upload NRMM and edit all</a:t>
                      </a:r>
                      <a:r>
                        <a:rPr lang="en-GB" baseline="0" dirty="0" smtClean="0">
                          <a:latin typeface="Roboto" panose="02000000000000000000"/>
                        </a:rPr>
                        <a:t> Machinery on Site Record</a:t>
                      </a:r>
                      <a:endParaRPr lang="en-GB" dirty="0">
                        <a:latin typeface="Roboto" panose="020000000000000000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Roboto" panose="02000000000000000000"/>
                        </a:rPr>
                        <a:t>Upload NRMM and edit personally</a:t>
                      </a:r>
                      <a:r>
                        <a:rPr lang="en-GB" baseline="0" dirty="0" smtClean="0">
                          <a:latin typeface="Roboto" panose="02000000000000000000"/>
                        </a:rPr>
                        <a:t> entered machines</a:t>
                      </a:r>
                      <a:endParaRPr lang="en-GB" dirty="0">
                        <a:solidFill>
                          <a:schemeClr val="tx1"/>
                        </a:solidFill>
                        <a:latin typeface="Roboto" panose="020000000000000000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183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smtClean="0">
                          <a:latin typeface="Roboto" panose="02000000000000000000"/>
                        </a:rPr>
                        <a:t>Site Admin</a:t>
                      </a:r>
                      <a:endParaRPr lang="en-GB" sz="1600" dirty="0">
                        <a:latin typeface="Roboto" panose="020000000000000000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chemeClr val="tx2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32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chemeClr val="tx2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32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chemeClr val="tx2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32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3337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smtClean="0">
                          <a:latin typeface="Roboto" panose="02000000000000000000"/>
                        </a:rPr>
                        <a:t>Machine Admin</a:t>
                      </a:r>
                      <a:endParaRPr lang="en-GB" sz="1600" dirty="0">
                        <a:latin typeface="Roboto" panose="020000000000000000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</a:t>
                      </a:r>
                      <a:endParaRPr lang="en-GB" sz="32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chemeClr val="tx2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32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chemeClr val="tx2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32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843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smtClean="0">
                          <a:latin typeface="Roboto" panose="02000000000000000000"/>
                        </a:rPr>
                        <a:t>Sub-Contractor</a:t>
                      </a:r>
                      <a:endParaRPr lang="en-GB" sz="1600" dirty="0">
                        <a:latin typeface="Roboto" panose="020000000000000000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</a:t>
                      </a:r>
                      <a:endParaRPr lang="en-GB" sz="32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</a:t>
                      </a:r>
                      <a:endParaRPr lang="en-GB" sz="32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chemeClr val="tx2"/>
                          </a:solidFill>
                          <a:sym typeface="Wingdings 2" panose="05020102010507070707" pitchFamily="18" charset="2"/>
                        </a:rPr>
                        <a:t></a:t>
                      </a:r>
                      <a:endParaRPr lang="en-GB" sz="32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4033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13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11" grpId="0" animBg="1"/>
      <p:bldP spid="11" grpId="1" animBg="1"/>
      <p:bldP spid="12" grpId="0"/>
      <p:bldP spid="12" grpId="1"/>
      <p:bldP spid="10" grpId="0"/>
      <p:bldP spid="10" grpId="1"/>
      <p:bldP spid="10" grpId="2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Title slides">
  <a:themeElements>
    <a:clrScheme name="Custom 8">
      <a:dk1>
        <a:srgbClr val="131313"/>
      </a:dk1>
      <a:lt1>
        <a:srgbClr val="FFFFFF"/>
      </a:lt1>
      <a:dk2>
        <a:srgbClr val="0B8E36"/>
      </a:dk2>
      <a:lt2>
        <a:srgbClr val="EAECEF"/>
      </a:lt2>
      <a:accent1>
        <a:srgbClr val="00BAC8"/>
      </a:accent1>
      <a:accent2>
        <a:srgbClr val="E8C55E"/>
      </a:accent2>
      <a:accent3>
        <a:srgbClr val="FF8699"/>
      </a:accent3>
      <a:accent4>
        <a:srgbClr val="5F2A79"/>
      </a:accent4>
      <a:accent5>
        <a:srgbClr val="EA5959"/>
      </a:accent5>
      <a:accent6>
        <a:srgbClr val="FFE2E2"/>
      </a:accent6>
      <a:hlink>
        <a:srgbClr val="0064DC"/>
      </a:hlink>
      <a:folHlink>
        <a:srgbClr val="591E4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fidential1 xmlns="71EF9B29-207E-4095-85DC-70B1E98C1903">false</Confidential1>
    <ScannedComments xmlns="71EF9B29-207E-4095-85DC-70B1E98C1903" xsi:nil="true"/>
    <Archived xmlns="71EF9B29-207E-4095-85DC-70B1E98C1903">No</Archived>
    <led2bd20bfb2440592cc4dde76c40d27 xmlns="71EF9B29-207E-4095-85DC-70B1E98C190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Permanent-100</TermName>
          <TermId xmlns="http://schemas.microsoft.com/office/infopath/2007/PartnerControls">fbf0f553-611e-4f90-942b-a40afecbc659</TermId>
        </TermInfo>
      </Terms>
    </led2bd20bfb2440592cc4dde76c40d27>
    <Linked_x0020_Documents xmlns="71EF9B29-207E-4095-85DC-70B1E98C1903" xsi:nil="true"/>
    <f63c811758e44357b9a13e1719678301 xmlns="71EF9B29-207E-4095-85DC-70B1E98C1903">
      <Terms xmlns="http://schemas.microsoft.com/office/infopath/2007/PartnerControls"/>
    </f63c811758e44357b9a13e1719678301>
    <Scanner xmlns="71EF9B29-207E-4095-85DC-70B1E98C1903" xsi:nil="true"/>
    <ScannedType_0 xmlns="71EF9B29-207E-4095-85DC-70B1E98C1903">
      <Terms xmlns="http://schemas.microsoft.com/office/infopath/2007/PartnerControls"/>
    </ScannedType_0>
    <DeclaredType_0 xmlns="71EF9B29-207E-4095-85DC-70B1E98C1903">
      <Terms xmlns="http://schemas.microsoft.com/office/infopath/2007/PartnerControls"/>
    </DeclaredType_0>
    <ReportOwner xmlns="http://schemas.microsoft.com/sharepoint/v3">
      <UserInfo>
        <DisplayName/>
        <AccountId xsi:nil="true"/>
        <AccountType/>
      </UserInfo>
    </ReportOwner>
    <Vital xmlns="71EF9B29-207E-4095-85DC-70B1E98C1903">false</Vital>
    <ScanDate xmlns="71EF9B29-207E-4095-85DC-70B1E98C1903" xsi:nil="true"/>
    <IsRecord xmlns="71EF9B29-207E-4095-85DC-70B1E98C1903">false</IsRecord>
    <ReturnedReason xmlns="71EF9B29-207E-4095-85DC-70B1E98C1903" xsi:nil="true"/>
    <ScannedRef xmlns="71EF9B29-207E-4095-85DC-70B1E98C1903" xsi:nil="true"/>
    <ScannedDocument xmlns="71EF9B29-207E-4095-85DC-70B1E98C1903">false</ScannedDocument>
    <_dlc_DocId xmlns="4e351a73-ec66-4bbf-9992-e51b61818b03">DOCIDRSP-893519961-10203</_dlc_DocId>
    <_dlc_DocIdUrl xmlns="4e351a73-ec66-4bbf-9992-e51b61818b03">
      <Url>https://sharepoint.merton.gov.uk/teams/rsp/EHP/_layouts/15/DocIdRedir.aspx?ID=DOCIDRSP-893519961-10203</Url>
      <Description>DOCIDRSP-893519961-10203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Merton Document" ma:contentTypeID="0x0101005D3D57CF6A3EDA42B7FDD38DF27AAE8A008A073D7D13FA374B9604CAB641614D4D" ma:contentTypeVersion="999" ma:contentTypeDescription="Merton Document Content Type" ma:contentTypeScope="" ma:versionID="ad07af3594a74e3c5dc160de05668ee4">
  <xsd:schema xmlns:xsd="http://www.w3.org/2001/XMLSchema" xmlns:xs="http://www.w3.org/2001/XMLSchema" xmlns:p="http://schemas.microsoft.com/office/2006/metadata/properties" xmlns:ns1="http://schemas.microsoft.com/sharepoint/v3" xmlns:ns2="71EF9B29-207E-4095-85DC-70B1E98C1903" xmlns:ns3="4e351a73-ec66-4bbf-9992-e51b61818b03" targetNamespace="http://schemas.microsoft.com/office/2006/metadata/properties" ma:root="true" ma:fieldsID="ad01ba44682c598eb12f9da99a32dad2" ns1:_="" ns2:_="" ns3:_="">
    <xsd:import namespace="http://schemas.microsoft.com/sharepoint/v3"/>
    <xsd:import namespace="71EF9B29-207E-4095-85DC-70B1E98C1903"/>
    <xsd:import namespace="4e351a73-ec66-4bbf-9992-e51b61818b03"/>
    <xsd:element name="properties">
      <xsd:complexType>
        <xsd:sequence>
          <xsd:element name="documentManagement">
            <xsd:complexType>
              <xsd:all>
                <xsd:element ref="ns2:Linked_x0020_Documents" minOccurs="0"/>
                <xsd:element ref="ns1:ReportOwner" minOccurs="0"/>
                <xsd:element ref="ns2:f63c811758e44357b9a13e1719678301" minOccurs="0"/>
                <xsd:element ref="ns2:Confidential1" minOccurs="0"/>
                <xsd:element ref="ns2:Vital" minOccurs="0"/>
                <xsd:element ref="ns2:ReturnedReason" minOccurs="0"/>
                <xsd:element ref="ns2:ScannedComments" minOccurs="0"/>
                <xsd:element ref="ns2:ScannedType_0" minOccurs="0"/>
                <xsd:element ref="ns2:Scanner" minOccurs="0"/>
                <xsd:element ref="ns2:ScanDate" minOccurs="0"/>
                <xsd:element ref="ns2:ScannedDocument" minOccurs="0"/>
                <xsd:element ref="ns2:led2bd20bfb2440592cc4dde76c40d27" minOccurs="0"/>
                <xsd:element ref="ns2:DeclaredType_0" minOccurs="0"/>
                <xsd:element ref="ns2:IsRecord" minOccurs="0"/>
                <xsd:element ref="ns2:Archived" minOccurs="0"/>
                <xsd:element ref="ns2:ScannedRef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eportOwner" ma:index="10" nillable="true" ma:displayName="Owner" ma:description="Owner of this document" ma:list="UserInfo" ma:internalName="Report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F9B29-207E-4095-85DC-70B1E98C1903" elementFormDefault="qualified">
    <xsd:import namespace="http://schemas.microsoft.com/office/2006/documentManagement/types"/>
    <xsd:import namespace="http://schemas.microsoft.com/office/infopath/2007/PartnerControls"/>
    <xsd:element name="Linked_x0020_Documents" ma:index="9" nillable="true" ma:displayName="Linked Documents" ma:internalName="Linked_x0020_Documents">
      <xsd:simpleType>
        <xsd:restriction base="dms:Unknown"/>
      </xsd:simpleType>
    </xsd:element>
    <xsd:element name="f63c811758e44357b9a13e1719678301" ma:index="11" nillable="true" ma:taxonomy="true" ma:internalName="f63c811758e44357b9a13e1719678301" ma:taxonomyFieldName="TeamName" ma:displayName="Team Name" ma:fieldId="{f63c8117-58e4-4357-b9a1-3e1719678301}" ma:sspId="9be5dacb-bfb2-46f2-b210-789f6553268e" ma:termSetId="a9b3eef3-eee6-4cb5-8352-4d4b389689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1" ma:index="13" nillable="true" ma:displayName="Confidential" ma:default="0" ma:internalName="Confidential1">
      <xsd:simpleType>
        <xsd:restriction base="dms:Boolean"/>
      </xsd:simpleType>
    </xsd:element>
    <xsd:element name="Vital" ma:index="14" nillable="true" ma:displayName="Vital" ma:default="0" ma:internalName="Vital">
      <xsd:simpleType>
        <xsd:restriction base="dms:Boolean"/>
      </xsd:simpleType>
    </xsd:element>
    <xsd:element name="ReturnedReason" ma:index="15" nillable="true" ma:displayName="Returned Reason" ma:internalName="ReturnedReason">
      <xsd:simpleType>
        <xsd:restriction base="dms:Text">
          <xsd:maxLength value="255"/>
        </xsd:restriction>
      </xsd:simpleType>
    </xsd:element>
    <xsd:element name="ScannedComments" ma:index="16" nillable="true" ma:displayName="Scanned Comments" ma:internalName="ScannedComments">
      <xsd:simpleType>
        <xsd:restriction base="dms:Note">
          <xsd:maxLength value="255"/>
        </xsd:restriction>
      </xsd:simpleType>
    </xsd:element>
    <xsd:element name="ScannedType_0" ma:index="17" nillable="true" ma:taxonomy="true" ma:internalName="ScannedType_0" ma:taxonomyFieldName="ScannedType" ma:displayName="Scanned Type" ma:fieldId="{79c00044-de7f-40b4-92d9-eacd6d158811}" ma:sspId="9be5dacb-bfb2-46f2-b210-789f6553268e" ma:termSetId="58af301e-4855-4f9a-ac59-7c7822a9262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canner" ma:index="19" nillable="true" ma:displayName="Scanner" ma:description="Person who scanned the document" ma:internalName="Scanner">
      <xsd:simpleType>
        <xsd:restriction base="dms:Text">
          <xsd:maxLength value="255"/>
        </xsd:restriction>
      </xsd:simpleType>
    </xsd:element>
    <xsd:element name="ScanDate" ma:index="20" nillable="true" ma:displayName="Scan Date" ma:format="DateTime" ma:internalName="ScanDate">
      <xsd:simpleType>
        <xsd:restriction base="dms:DateTime"/>
      </xsd:simpleType>
    </xsd:element>
    <xsd:element name="ScannedDocument" ma:index="21" nillable="true" ma:displayName="Scanned Document" ma:default="0" ma:internalName="ScannedDocument">
      <xsd:simpleType>
        <xsd:restriction base="dms:Boolean"/>
      </xsd:simpleType>
    </xsd:element>
    <xsd:element name="led2bd20bfb2440592cc4dde76c40d27" ma:index="23" nillable="true" ma:taxonomy="true" ma:internalName="led2bd20bfb2440592cc4dde76c40d27" ma:taxonomyFieldName="RetentionType" ma:displayName="Retention Type" ma:fieldId="{5ed2bd20-bfb2-4405-92cc-4dde76c40d27}" ma:sspId="9be5dacb-bfb2-46f2-b210-789f6553268e" ma:termSetId="60667055-8dfa-4147-aacb-867d5e0dac1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eclaredType_0" ma:index="24" nillable="true" ma:taxonomy="true" ma:internalName="DeclaredType_0" ma:taxonomyFieldName="DeclaredType" ma:displayName="Declared Type" ma:default="" ma:fieldId="{81b78ca1-66cf-40d8-a06d-cc278b93f129}" ma:sspId="9be5dacb-bfb2-46f2-b210-789f6553268e" ma:termSetId="47522978-2286-4521-a586-c45f5d0a5c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sRecord" ma:index="26" nillable="true" ma:displayName="IsRecord" ma:default="0" ma:internalName="IsRecord">
      <xsd:simpleType>
        <xsd:restriction base="dms:Boolean"/>
      </xsd:simpleType>
    </xsd:element>
    <xsd:element name="Archived" ma:index="27" nillable="true" ma:displayName="Archived" ma:default="No" ma:format="Dropdown" ma:internalName="Archived">
      <xsd:simpleType>
        <xsd:restriction base="dms:Choice">
          <xsd:enumeration value="Yes"/>
          <xsd:enumeration value="No"/>
        </xsd:restriction>
      </xsd:simpleType>
    </xsd:element>
    <xsd:element name="ScannedRef" ma:index="28" nillable="true" ma:displayName="Scanned Ref" ma:description="" ma:internalName="ScannedRef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351a73-ec66-4bbf-9992-e51b61818b03" elementFormDefault="qualified">
    <xsd:import namespace="http://schemas.microsoft.com/office/2006/documentManagement/types"/>
    <xsd:import namespace="http://schemas.microsoft.com/office/infopath/2007/PartnerControls"/>
    <xsd:element name="_dlc_DocId" ma:index="2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1725D9-A1BC-4C8B-93CB-F7A0B7A9ADAA}">
  <ds:schemaRefs>
    <ds:schemaRef ds:uri="http://schemas.microsoft.com/office/infopath/2007/PartnerControls"/>
    <ds:schemaRef ds:uri="4e351a73-ec66-4bbf-9992-e51b61818b03"/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71EF9B29-207E-4095-85DC-70B1E98C190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0B114AF-FAC5-4233-B86B-FEDE9319AC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0CA821-FA14-4D66-93C7-98A5001898E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A75F8C0-C2E2-41EB-B7F1-BB5A22E924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EF9B29-207E-4095-85DC-70B1E98C1903"/>
    <ds:schemaRef ds:uri="4e351a73-ec66-4bbf-9992-e51b61818b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10471</TotalTime>
  <Words>1209</Words>
  <Application>Microsoft Office PowerPoint</Application>
  <PresentationFormat>On-screen Show (16:9)</PresentationFormat>
  <Paragraphs>108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Apple Symbols</vt:lpstr>
      <vt:lpstr>Arial</vt:lpstr>
      <vt:lpstr>Calibri</vt:lpstr>
      <vt:lpstr>EF Circular</vt:lpstr>
      <vt:lpstr>EF Circular Book</vt:lpstr>
      <vt:lpstr>Roboto</vt:lpstr>
      <vt:lpstr>Wingdings 2</vt:lpstr>
      <vt:lpstr>Title slides</vt:lpstr>
      <vt:lpstr>Website Walkthrough &amp; NRMM Identification &lt;Insert NRMMer Name&gt;</vt:lpstr>
      <vt:lpstr>PowerPoint Presentation</vt:lpstr>
      <vt:lpstr>Logging In</vt:lpstr>
      <vt:lpstr>Registering</vt:lpstr>
      <vt:lpstr>User Dashboard</vt:lpstr>
      <vt:lpstr>Register a Site</vt:lpstr>
      <vt:lpstr>PowerPoint Presentation</vt:lpstr>
      <vt:lpstr>Recorded Sites and Invitations</vt:lpstr>
      <vt:lpstr>Site invitations</vt:lpstr>
      <vt:lpstr>Adding Machinery</vt:lpstr>
      <vt:lpstr>PowerPoint Presentation</vt:lpstr>
      <vt:lpstr>Exemptions and Retrofits</vt:lpstr>
      <vt:lpstr>PowerPoint Presentation</vt:lpstr>
      <vt:lpstr>Handing over a site</vt:lpstr>
      <vt:lpstr>PowerPoint Presentation</vt:lpstr>
      <vt:lpstr>What machines are classed as NRMM?</vt:lpstr>
      <vt:lpstr>In-scope?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Stephen Cragie</dc:creator>
  <cp:keywords/>
  <dc:description/>
  <cp:lastModifiedBy>Elizabeth Gunner</cp:lastModifiedBy>
  <cp:revision>580</cp:revision>
  <dcterms:created xsi:type="dcterms:W3CDTF">2019-05-28T11:47:09Z</dcterms:created>
  <dcterms:modified xsi:type="dcterms:W3CDTF">2020-04-03T11:57:18Z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0x0101005D3D57CF6A3EDA42B7FDD38DF27AAE8A008A073D7D13FA374B9604CAB641614D4D</vt:lpwstr>
  </property>
  <property fmtid="{D5CDD505-2E9C-101B-9397-08002B2CF9AE}" pid="3" name="_dlc_DocIdItemGuid">
    <vt:lpwstr>482207d7-a560-43b8-9a57-b92d8e6f345f</vt:lpwstr>
  </property>
  <property fmtid="{D5CDD505-2E9C-101B-9397-08002B2CF9AE}" pid="4" name="RetentionType">
    <vt:lpwstr>8</vt:lpwstr>
  </property>
</Properties>
</file>