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56" r:id="rId6"/>
    <p:sldId id="265" r:id="rId7"/>
    <p:sldId id="257" r:id="rId8"/>
    <p:sldId id="258" r:id="rId9"/>
    <p:sldId id="267" r:id="rId10"/>
    <p:sldId id="268" r:id="rId11"/>
    <p:sldId id="259" r:id="rId12"/>
    <p:sldId id="260" r:id="rId13"/>
    <p:sldId id="261" r:id="rId14"/>
    <p:sldId id="269" r:id="rId15"/>
    <p:sldId id="262"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ED8CBB-1414-480D-BBE5-39364CE3B8C9}" type="datetimeFigureOut">
              <a:rPr lang="en-GB" smtClean="0"/>
              <a:t>07/01/2020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B9404-E8E7-4247-81A9-C3548FCD4D00}" type="slidenum">
              <a:rPr lang="en-GB" smtClean="0"/>
              <a:t>‹#›</a:t>
            </a:fld>
            <a:endParaRPr lang="en-GB"/>
          </a:p>
        </p:txBody>
      </p:sp>
    </p:spTree>
    <p:extLst>
      <p:ext uri="{BB962C8B-B14F-4D97-AF65-F5344CB8AC3E}">
        <p14:creationId xmlns:p14="http://schemas.microsoft.com/office/powerpoint/2010/main" val="3304662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8B9404-E8E7-4247-81A9-C3548FCD4D00}" type="slidenum">
              <a:rPr lang="en-GB" smtClean="0"/>
              <a:t>4</a:t>
            </a:fld>
            <a:endParaRPr lang="en-GB"/>
          </a:p>
        </p:txBody>
      </p:sp>
    </p:spTree>
    <p:extLst>
      <p:ext uri="{BB962C8B-B14F-4D97-AF65-F5344CB8AC3E}">
        <p14:creationId xmlns:p14="http://schemas.microsoft.com/office/powerpoint/2010/main" val="180114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CFF5AC0-B703-4968-BF6B-B353D1F5CBE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141719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FF5AC0-B703-4968-BF6B-B353D1F5CBE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252648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FF5AC0-B703-4968-BF6B-B353D1F5CBE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428812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CFF5AC0-B703-4968-BF6B-B353D1F5CBE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189316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FF5AC0-B703-4968-BF6B-B353D1F5CBE6}" type="datetimeFigureOut">
              <a:rPr lang="en-GB" smtClean="0"/>
              <a:t>07/01/2020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110992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CFF5AC0-B703-4968-BF6B-B353D1F5CBE6}"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316552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CFF5AC0-B703-4968-BF6B-B353D1F5CBE6}" type="datetimeFigureOut">
              <a:rPr lang="en-GB" smtClean="0"/>
              <a:t>07/01/2020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1348574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CFF5AC0-B703-4968-BF6B-B353D1F5CBE6}" type="datetimeFigureOut">
              <a:rPr lang="en-GB" smtClean="0"/>
              <a:t>07/01/2020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3920661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FF5AC0-B703-4968-BF6B-B353D1F5CBE6}" type="datetimeFigureOut">
              <a:rPr lang="en-GB" smtClean="0"/>
              <a:t>07/01/2020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268514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F5AC0-B703-4968-BF6B-B353D1F5CBE6}"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93692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FF5AC0-B703-4968-BF6B-B353D1F5CBE6}" type="datetimeFigureOut">
              <a:rPr lang="en-GB" smtClean="0"/>
              <a:t>07/01/2020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7DA140-1955-4838-86D0-540C1B1BDA20}" type="slidenum">
              <a:rPr lang="en-GB" smtClean="0"/>
              <a:t>‹#›</a:t>
            </a:fld>
            <a:endParaRPr lang="en-GB"/>
          </a:p>
        </p:txBody>
      </p:sp>
    </p:spTree>
    <p:extLst>
      <p:ext uri="{BB962C8B-B14F-4D97-AF65-F5344CB8AC3E}">
        <p14:creationId xmlns:p14="http://schemas.microsoft.com/office/powerpoint/2010/main" val="97006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F5AC0-B703-4968-BF6B-B353D1F5CBE6}" type="datetimeFigureOut">
              <a:rPr lang="en-GB" smtClean="0"/>
              <a:t>07/01/2020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DA140-1955-4838-86D0-540C1B1BDA20}" type="slidenum">
              <a:rPr lang="en-GB" smtClean="0"/>
              <a:t>‹#›</a:t>
            </a:fld>
            <a:endParaRPr lang="en-GB"/>
          </a:p>
        </p:txBody>
      </p:sp>
    </p:spTree>
    <p:extLst>
      <p:ext uri="{BB962C8B-B14F-4D97-AF65-F5344CB8AC3E}">
        <p14:creationId xmlns:p14="http://schemas.microsoft.com/office/powerpoint/2010/main" val="2872492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health.andsafety@merton.gov.uk" TargetMode="External"/><Relationship Id="rId2" Type="http://schemas.openxmlformats.org/officeDocument/2006/relationships/hyperlink" Target="https://www.merton.gov.uk/business-and-consumers/health-and-safety/health-and-safety-for-merton-staff-and-contracto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health.andsafety@merton.gov.u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755775"/>
          </a:xfrm>
        </p:spPr>
        <p:txBody>
          <a:bodyPr>
            <a:normAutofit fontScale="90000"/>
          </a:bodyPr>
          <a:lstStyle/>
          <a:p>
            <a:r>
              <a:rPr lang="en-GB" dirty="0" smtClean="0"/>
              <a:t>Accident/Incident Reporting and Potentially Violent Persons (PVP) </a:t>
            </a:r>
            <a:r>
              <a:rPr lang="en-GB" dirty="0"/>
              <a:t>S</a:t>
            </a:r>
            <a:r>
              <a:rPr lang="en-GB" dirty="0" smtClean="0"/>
              <a:t>ystem</a:t>
            </a:r>
            <a:endParaRPr lang="en-GB" dirty="0"/>
          </a:p>
        </p:txBody>
      </p:sp>
      <p:sp>
        <p:nvSpPr>
          <p:cNvPr id="3" name="Subtitle 2"/>
          <p:cNvSpPr>
            <a:spLocks noGrp="1"/>
          </p:cNvSpPr>
          <p:nvPr>
            <p:ph type="subTitle" idx="1"/>
          </p:nvPr>
        </p:nvSpPr>
        <p:spPr/>
        <p:txBody>
          <a:bodyPr/>
          <a:lstStyle/>
          <a:p>
            <a:r>
              <a:rPr lang="en-GB" dirty="0" smtClean="0"/>
              <a:t>Reporting an accident or incident as a Merton employee (using your Employee number)</a:t>
            </a:r>
            <a:endParaRPr lang="en-GB" dirty="0"/>
          </a:p>
        </p:txBody>
      </p:sp>
    </p:spTree>
    <p:extLst>
      <p:ext uri="{BB962C8B-B14F-4D97-AF65-F5344CB8AC3E}">
        <p14:creationId xmlns:p14="http://schemas.microsoft.com/office/powerpoint/2010/main" val="83367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Potentially Violent Person Details</a:t>
            </a:r>
            <a:endParaRPr lang="en-GB" dirty="0"/>
          </a:p>
        </p:txBody>
      </p:sp>
      <p:pic>
        <p:nvPicPr>
          <p:cNvPr id="4" name="Content Placeholder 3"/>
          <p:cNvPicPr>
            <a:picLocks noGrp="1" noChangeAspect="1"/>
          </p:cNvPicPr>
          <p:nvPr>
            <p:ph idx="1"/>
          </p:nvPr>
        </p:nvPicPr>
        <p:blipFill rotWithShape="1">
          <a:blip r:embed="rId2"/>
          <a:srcRect l="1" r="-1541" b="24701"/>
          <a:stretch/>
        </p:blipFill>
        <p:spPr>
          <a:xfrm>
            <a:off x="2123728" y="1175912"/>
            <a:ext cx="4968552" cy="3461463"/>
          </a:xfrm>
          <a:prstGeom prst="rect">
            <a:avLst/>
          </a:prstGeom>
        </p:spPr>
      </p:pic>
      <p:pic>
        <p:nvPicPr>
          <p:cNvPr id="6" name="Picture 5"/>
          <p:cNvPicPr>
            <a:picLocks noChangeAspect="1"/>
          </p:cNvPicPr>
          <p:nvPr/>
        </p:nvPicPr>
        <p:blipFill>
          <a:blip r:embed="rId3"/>
          <a:stretch>
            <a:fillRect/>
          </a:stretch>
        </p:blipFill>
        <p:spPr>
          <a:xfrm>
            <a:off x="2123728" y="4701181"/>
            <a:ext cx="4968552" cy="2156819"/>
          </a:xfrm>
          <a:prstGeom prst="rect">
            <a:avLst/>
          </a:prstGeom>
        </p:spPr>
      </p:pic>
      <p:sp>
        <p:nvSpPr>
          <p:cNvPr id="8" name="TextBox 7"/>
          <p:cNvSpPr txBox="1"/>
          <p:nvPr/>
        </p:nvSpPr>
        <p:spPr>
          <a:xfrm>
            <a:off x="160905" y="1628800"/>
            <a:ext cx="1944216" cy="1200329"/>
          </a:xfrm>
          <a:prstGeom prst="rect">
            <a:avLst/>
          </a:prstGeom>
          <a:noFill/>
          <a:ln w="28575">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If you did not mark the incident as violent or aggressive then move onto the </a:t>
            </a:r>
            <a:r>
              <a:rPr lang="en-GB" sz="1200" dirty="0" smtClean="0">
                <a:latin typeface="Arial" panose="020B0604020202020204" pitchFamily="34" charset="0"/>
                <a:cs typeface="Arial" panose="020B0604020202020204" pitchFamily="34" charset="0"/>
                <a:hlinkClick r:id="rId4" action="ppaction://hlinksldjump"/>
              </a:rPr>
              <a:t>next slide</a:t>
            </a:r>
            <a:r>
              <a:rPr lang="en-GB" sz="1200" dirty="0" smtClean="0">
                <a:latin typeface="Arial" panose="020B0604020202020204" pitchFamily="34" charset="0"/>
                <a:cs typeface="Arial" panose="020B0604020202020204" pitchFamily="34" charset="0"/>
              </a:rPr>
              <a:t>. Otherwise fill in the details and press ‘Next’.</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402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Reporting – Specific accident details</a:t>
            </a:r>
            <a:endParaRPr lang="en-GB" dirty="0"/>
          </a:p>
        </p:txBody>
      </p:sp>
      <p:pic>
        <p:nvPicPr>
          <p:cNvPr id="4" name="Content Placeholder 3"/>
          <p:cNvPicPr>
            <a:picLocks noGrp="1" noChangeAspect="1"/>
          </p:cNvPicPr>
          <p:nvPr>
            <p:ph idx="1"/>
          </p:nvPr>
        </p:nvPicPr>
        <p:blipFill>
          <a:blip r:embed="rId2"/>
          <a:stretch>
            <a:fillRect/>
          </a:stretch>
        </p:blipFill>
        <p:spPr>
          <a:xfrm>
            <a:off x="395536" y="1238264"/>
            <a:ext cx="5976664" cy="5619736"/>
          </a:xfrm>
          <a:prstGeom prst="rect">
            <a:avLst/>
          </a:prstGeom>
        </p:spPr>
      </p:pic>
      <p:sp>
        <p:nvSpPr>
          <p:cNvPr id="5" name="Oval 4"/>
          <p:cNvSpPr/>
          <p:nvPr/>
        </p:nvSpPr>
        <p:spPr>
          <a:xfrm>
            <a:off x="-1620688" y="3933056"/>
            <a:ext cx="8208912" cy="2880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397911" y="2204864"/>
            <a:ext cx="2683996" cy="1569660"/>
          </a:xfrm>
          <a:prstGeom prst="rect">
            <a:avLst/>
          </a:prstGeom>
          <a:noFill/>
          <a:ln w="28575">
            <a:solidFill>
              <a:srgbClr val="FF0000"/>
            </a:solidFill>
          </a:ln>
        </p:spPr>
        <p:txBody>
          <a:bodyPr wrap="square" rtlCol="0">
            <a:spAutoFit/>
          </a:bodyPr>
          <a:lstStyle/>
          <a:p>
            <a:r>
              <a:rPr lang="en-GB" sz="1200" dirty="0" smtClean="0">
                <a:latin typeface="Arial" panose="020B0604020202020204" pitchFamily="34" charset="0"/>
                <a:cs typeface="Arial" panose="020B0604020202020204" pitchFamily="34" charset="0"/>
              </a:rPr>
              <a:t>Please ensure these questions are answered correctly as they will determine whether this must also be reported to the Health and Safety Executive under the Reporting of Injuries and Diseases and Dangerous Occurrences Regulations (RIDDOR)</a:t>
            </a:r>
            <a:endParaRPr lang="en-GB" sz="1200" dirty="0">
              <a:latin typeface="Arial" panose="020B0604020202020204" pitchFamily="34" charset="0"/>
              <a:cs typeface="Arial" panose="020B0604020202020204" pitchFamily="34" charset="0"/>
            </a:endParaRPr>
          </a:p>
        </p:txBody>
      </p:sp>
      <p:cxnSp>
        <p:nvCxnSpPr>
          <p:cNvPr id="8" name="Straight Connector 7"/>
          <p:cNvCxnSpPr/>
          <p:nvPr/>
        </p:nvCxnSpPr>
        <p:spPr>
          <a:xfrm flipH="1">
            <a:off x="5672627" y="3774524"/>
            <a:ext cx="740586" cy="7872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6090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17"/>
          <p:cNvCxnSpPr/>
          <p:nvPr/>
        </p:nvCxnSpPr>
        <p:spPr>
          <a:xfrm flipH="1">
            <a:off x="5580111" y="4869160"/>
            <a:ext cx="239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Content Placeholder 8"/>
          <p:cNvPicPr>
            <a:picLocks noGrp="1" noChangeAspect="1"/>
          </p:cNvPicPr>
          <p:nvPr>
            <p:ph idx="1"/>
          </p:nvPr>
        </p:nvPicPr>
        <p:blipFill>
          <a:blip r:embed="rId2"/>
          <a:stretch>
            <a:fillRect/>
          </a:stretch>
        </p:blipFill>
        <p:spPr>
          <a:xfrm>
            <a:off x="457200" y="1106704"/>
            <a:ext cx="5122912" cy="5519864"/>
          </a:xfrm>
          <a:prstGeom prst="rect">
            <a:avLst/>
          </a:prstGeom>
        </p:spPr>
      </p:pic>
      <p:sp>
        <p:nvSpPr>
          <p:cNvPr id="2" name="Title 1"/>
          <p:cNvSpPr>
            <a:spLocks noGrp="1"/>
          </p:cNvSpPr>
          <p:nvPr>
            <p:ph type="title"/>
          </p:nvPr>
        </p:nvSpPr>
        <p:spPr/>
        <p:txBody>
          <a:bodyPr/>
          <a:lstStyle/>
          <a:p>
            <a:r>
              <a:rPr lang="en-GB" dirty="0" smtClean="0"/>
              <a:t>Reporting - Statements</a:t>
            </a:r>
            <a:endParaRPr lang="en-GB" dirty="0"/>
          </a:p>
        </p:txBody>
      </p:sp>
      <p:sp>
        <p:nvSpPr>
          <p:cNvPr id="3" name="Rectangle 2"/>
          <p:cNvSpPr/>
          <p:nvPr/>
        </p:nvSpPr>
        <p:spPr>
          <a:xfrm>
            <a:off x="4788025" y="6237313"/>
            <a:ext cx="787338" cy="41089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TextBox 3"/>
          <p:cNvSpPr txBox="1"/>
          <p:nvPr/>
        </p:nvSpPr>
        <p:spPr>
          <a:xfrm>
            <a:off x="5823359" y="2604209"/>
            <a:ext cx="3168352" cy="646331"/>
          </a:xfrm>
          <a:prstGeom prst="rect">
            <a:avLst/>
          </a:prstGeom>
          <a:noFill/>
          <a:ln>
            <a:solidFill>
              <a:srgbClr val="FF0000"/>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your manager’s details are correct press Yes and on submission it will assigned to your manager</a:t>
            </a:r>
            <a:endParaRPr lang="en-GB" sz="1200" dirty="0">
              <a:latin typeface="Arial" panose="020B0604020202020204" pitchFamily="34" charset="0"/>
              <a:cs typeface="Arial" panose="020B0604020202020204" pitchFamily="34" charset="0"/>
            </a:endParaRPr>
          </a:p>
        </p:txBody>
      </p:sp>
      <p:sp>
        <p:nvSpPr>
          <p:cNvPr id="5" name="Rectangle 4"/>
          <p:cNvSpPr/>
          <p:nvPr/>
        </p:nvSpPr>
        <p:spPr>
          <a:xfrm>
            <a:off x="827584" y="3034516"/>
            <a:ext cx="2664296" cy="7253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819911" y="3375771"/>
            <a:ext cx="2825874" cy="830997"/>
          </a:xfrm>
          <a:prstGeom prst="rect">
            <a:avLst/>
          </a:prstGeom>
          <a:noFill/>
          <a:ln>
            <a:solidFill>
              <a:srgbClr val="FF0000"/>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your manager’s details are not correct press No and type your manager’s full name and email address</a:t>
            </a:r>
            <a:endParaRPr lang="en-GB" sz="1200" dirty="0">
              <a:latin typeface="Arial" panose="020B0604020202020204" pitchFamily="34" charset="0"/>
              <a:cs typeface="Arial" panose="020B0604020202020204" pitchFamily="34" charset="0"/>
            </a:endParaRPr>
          </a:p>
        </p:txBody>
      </p:sp>
      <p:sp>
        <p:nvSpPr>
          <p:cNvPr id="7" name="Rectangle 6"/>
          <p:cNvSpPr/>
          <p:nvPr/>
        </p:nvSpPr>
        <p:spPr>
          <a:xfrm>
            <a:off x="255463" y="4293096"/>
            <a:ext cx="5324648" cy="151216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p:nvPr/>
        </p:nvCxnSpPr>
        <p:spPr>
          <a:xfrm flipH="1">
            <a:off x="3491880" y="2708920"/>
            <a:ext cx="2328031" cy="54162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6" idx="1"/>
            <a:endCxn id="5" idx="3"/>
          </p:cNvCxnSpPr>
          <p:nvPr/>
        </p:nvCxnSpPr>
        <p:spPr>
          <a:xfrm flipH="1" flipV="1">
            <a:off x="3491880" y="3397170"/>
            <a:ext cx="2328031" cy="394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814209" y="4437111"/>
            <a:ext cx="2850782" cy="1200329"/>
          </a:xfrm>
          <a:prstGeom prst="rect">
            <a:avLst/>
          </a:prstGeom>
          <a:noFill/>
          <a:ln>
            <a:solidFill>
              <a:srgbClr val="FF0000"/>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can now upload Witness Statements to the form. To do this, click Browse and find the document you wish to attach. Once it has appeared in the box, press the </a:t>
            </a:r>
            <a:r>
              <a:rPr lang="en-GB" sz="1200" b="1" dirty="0" smtClean="0">
                <a:latin typeface="Arial" panose="020B0604020202020204" pitchFamily="34" charset="0"/>
                <a:cs typeface="Arial" panose="020B0604020202020204" pitchFamily="34" charset="0"/>
              </a:rPr>
              <a:t>Upload Statements</a:t>
            </a:r>
            <a:r>
              <a:rPr lang="en-GB" sz="1200" dirty="0" smtClean="0">
                <a:latin typeface="Arial" panose="020B0604020202020204" pitchFamily="34" charset="0"/>
                <a:cs typeface="Arial" panose="020B0604020202020204" pitchFamily="34" charset="0"/>
              </a:rPr>
              <a:t> button.</a:t>
            </a:r>
          </a:p>
        </p:txBody>
      </p:sp>
      <p:cxnSp>
        <p:nvCxnSpPr>
          <p:cNvPr id="20" name="Straight Connector 19"/>
          <p:cNvCxnSpPr/>
          <p:nvPr/>
        </p:nvCxnSpPr>
        <p:spPr>
          <a:xfrm flipH="1">
            <a:off x="5583559" y="6453336"/>
            <a:ext cx="239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823359" y="6204752"/>
            <a:ext cx="3168352" cy="461665"/>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Once you are satisfied with the report, press </a:t>
            </a:r>
            <a:r>
              <a:rPr lang="en-GB" sz="1200" b="1" dirty="0" smtClean="0">
                <a:latin typeface="Arial" panose="020B0604020202020204" pitchFamily="34" charset="0"/>
                <a:cs typeface="Arial" panose="020B0604020202020204" pitchFamily="34" charset="0"/>
              </a:rPr>
              <a:t>Submit </a:t>
            </a:r>
            <a:r>
              <a:rPr lang="en-GB" sz="1200" dirty="0" smtClean="0">
                <a:latin typeface="Arial" panose="020B0604020202020204" pitchFamily="34" charset="0"/>
                <a:cs typeface="Arial" panose="020B0604020202020204" pitchFamily="34" charset="0"/>
              </a:rPr>
              <a:t>to send it to your line manager.</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7808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Reporting – Form submission</a:t>
            </a:r>
            <a:endParaRPr lang="en-GB" dirty="0"/>
          </a:p>
        </p:txBody>
      </p:sp>
      <p:sp>
        <p:nvSpPr>
          <p:cNvPr id="3" name="Oval 2"/>
          <p:cNvSpPr/>
          <p:nvPr/>
        </p:nvSpPr>
        <p:spPr>
          <a:xfrm>
            <a:off x="2051720" y="3255268"/>
            <a:ext cx="100811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Content Placeholder 4"/>
          <p:cNvPicPr>
            <a:picLocks noGrp="1" noChangeAspect="1"/>
          </p:cNvPicPr>
          <p:nvPr>
            <p:ph idx="1"/>
          </p:nvPr>
        </p:nvPicPr>
        <p:blipFill>
          <a:blip r:embed="rId2"/>
          <a:stretch>
            <a:fillRect/>
          </a:stretch>
        </p:blipFill>
        <p:spPr>
          <a:xfrm>
            <a:off x="298150" y="1417638"/>
            <a:ext cx="8547700" cy="3888432"/>
          </a:xfrm>
          <a:prstGeom prst="rect">
            <a:avLst/>
          </a:prstGeom>
        </p:spPr>
      </p:pic>
      <p:sp>
        <p:nvSpPr>
          <p:cNvPr id="6" name="TextBox 5"/>
          <p:cNvSpPr txBox="1"/>
          <p:nvPr/>
        </p:nvSpPr>
        <p:spPr>
          <a:xfrm>
            <a:off x="827584" y="5445224"/>
            <a:ext cx="7416824" cy="646331"/>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have now submitted your accident/incident report and it has been submitted to your chosen manager. They will need to request access to the system, if they have not already, and log in to complete the investigation findings.</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5715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t>
            </a:r>
            <a:r>
              <a:rPr lang="en-GB" dirty="0" smtClean="0"/>
              <a:t/>
            </a:r>
            <a:br>
              <a:rPr lang="en-GB" dirty="0" smtClean="0"/>
            </a:br>
            <a:endParaRPr lang="en-GB" dirty="0"/>
          </a:p>
        </p:txBody>
      </p:sp>
      <p:sp>
        <p:nvSpPr>
          <p:cNvPr id="3" name="Content Placeholder 2"/>
          <p:cNvSpPr>
            <a:spLocks noGrp="1"/>
          </p:cNvSpPr>
          <p:nvPr>
            <p:ph idx="1"/>
          </p:nvPr>
        </p:nvSpPr>
        <p:spPr>
          <a:xfrm>
            <a:off x="457200" y="1600200"/>
            <a:ext cx="8229600" cy="4637112"/>
          </a:xfrm>
        </p:spPr>
        <p:txBody>
          <a:bodyPr>
            <a:normAutofit fontScale="92500" lnSpcReduction="20000"/>
          </a:bodyPr>
          <a:lstStyle/>
          <a:p>
            <a:pPr marL="0" indent="0">
              <a:buNone/>
            </a:pPr>
            <a:r>
              <a:rPr lang="en-GB" sz="1200" b="1" dirty="0"/>
              <a:t>CORPORATE GUIDANCE FOR STAFF AND MANAGERS ON REPORTING ACCIDENTS, INCIDENTS, VIOLENCE AND AGGRESSION.</a:t>
            </a:r>
            <a:endParaRPr lang="en-GB" sz="1200" dirty="0"/>
          </a:p>
          <a:p>
            <a:pPr marL="0" indent="0">
              <a:buNone/>
            </a:pPr>
            <a:r>
              <a:rPr lang="en-GB" sz="1200" b="1" dirty="0"/>
              <a:t>Introduction</a:t>
            </a:r>
            <a:endParaRPr lang="en-GB" sz="1200" dirty="0"/>
          </a:p>
          <a:p>
            <a:pPr marL="0" indent="0">
              <a:buNone/>
            </a:pPr>
            <a:r>
              <a:rPr lang="en-GB" sz="1200" dirty="0"/>
              <a:t>As an employer the Council has responsibilities to record </a:t>
            </a:r>
            <a:r>
              <a:rPr lang="en-GB" sz="1200" b="1" dirty="0"/>
              <a:t>all</a:t>
            </a:r>
            <a:r>
              <a:rPr lang="en-GB" sz="1200" dirty="0"/>
              <a:t> workplace accidents/incidents and to report specific accidents/incidents to the enforcing authority (HSE).  There is also a requirement to carry out accident/incident investigations and to put in place remedial measures to prevent recurrence</a:t>
            </a:r>
            <a:r>
              <a:rPr lang="en-GB" sz="1200" dirty="0" smtClean="0"/>
              <a:t>.</a:t>
            </a:r>
            <a:r>
              <a:rPr lang="en-GB" sz="1200" b="1" dirty="0"/>
              <a:t> </a:t>
            </a:r>
            <a:endParaRPr lang="en-GB" sz="1200" dirty="0"/>
          </a:p>
          <a:p>
            <a:pPr marL="0" indent="0">
              <a:buNone/>
            </a:pPr>
            <a:r>
              <a:rPr lang="en-GB" sz="1200" dirty="0"/>
              <a:t>Note: Council staff with access to the council’s intranet home page may also access the new system via the intranet the home page “ more popular pages” drop down menu on the left hand side labelled accident incident and aggression reporting. This will take you directly to the new form</a:t>
            </a:r>
            <a:r>
              <a:rPr lang="en-GB" sz="1200" dirty="0" smtClean="0"/>
              <a:t>.</a:t>
            </a:r>
            <a:r>
              <a:rPr lang="en-GB" sz="1200" dirty="0"/>
              <a:t> </a:t>
            </a:r>
          </a:p>
          <a:p>
            <a:pPr marL="0" indent="0">
              <a:buNone/>
            </a:pPr>
            <a:r>
              <a:rPr lang="en-GB" sz="1200" dirty="0"/>
              <a:t>The online report form has been designed to be as user friendly as possible and there is help throughout.  It requires the completion of a number of questions that fall into two main parts: (</a:t>
            </a:r>
            <a:r>
              <a:rPr lang="en-GB" sz="1200" dirty="0" err="1"/>
              <a:t>i</a:t>
            </a:r>
            <a:r>
              <a:rPr lang="en-GB" sz="1200" dirty="0"/>
              <a:t>) general information about the injured person and the nature of accident </a:t>
            </a:r>
            <a:r>
              <a:rPr lang="en-GB" sz="1200" b="1" dirty="0"/>
              <a:t>AND </a:t>
            </a:r>
            <a:r>
              <a:rPr lang="en-GB" sz="1200" dirty="0"/>
              <a:t>(ii) the accident investigation. Once a form has been entered onto the system the relevant line manager will be informed via automated email and invited to complete the investigation part of the form.</a:t>
            </a:r>
          </a:p>
          <a:p>
            <a:pPr marL="0" indent="0">
              <a:buNone/>
            </a:pPr>
            <a:r>
              <a:rPr lang="en-GB" sz="1200" b="1" dirty="0"/>
              <a:t>Accident /Incident reporting to the Enforcing Authority (HSE)</a:t>
            </a:r>
            <a:endParaRPr lang="en-GB" sz="1200" dirty="0"/>
          </a:p>
          <a:p>
            <a:pPr marL="0" indent="0">
              <a:buNone/>
            </a:pPr>
            <a:r>
              <a:rPr lang="en-GB" sz="1200" dirty="0"/>
              <a:t>Certain types of accident and incident must be notified to the enforcing authority within prescribed timescales. The Line Manager of the injured person is responsible for reporting accidents/incidents under RIDDOR to the HSE from the information provided by the injured person and in accordance with the flow charts at the back of this document. Where relevant criteria are met  during completion of the form the manager will be provided with a link to report the details to the HSE.</a:t>
            </a:r>
            <a:br>
              <a:rPr lang="en-GB" sz="1200" dirty="0"/>
            </a:br>
            <a:endParaRPr lang="en-GB" sz="1200" dirty="0"/>
          </a:p>
          <a:p>
            <a:pPr marL="0" indent="0">
              <a:buNone/>
            </a:pPr>
            <a:r>
              <a:rPr lang="en-GB" sz="1200" b="1" dirty="0"/>
              <a:t>Accident/Incident Investigation</a:t>
            </a:r>
            <a:endParaRPr lang="en-GB" sz="1200" dirty="0"/>
          </a:p>
          <a:p>
            <a:pPr marL="0" indent="0">
              <a:buNone/>
            </a:pPr>
            <a:r>
              <a:rPr lang="en-GB" sz="1200" dirty="0"/>
              <a:t>All managers are responsible for accident/incident investigation.  The main aim of the investigation is to pinpoint the causes of accidents/incidents and take prompt and effective action to prevent recurrence.  The system guides those undertaking the investigation through the process ensuring they: </a:t>
            </a:r>
          </a:p>
          <a:p>
            <a:pPr marL="0" lvl="0" indent="0">
              <a:buNone/>
            </a:pPr>
            <a:r>
              <a:rPr lang="en-GB" sz="1200" dirty="0"/>
              <a:t>Focus on establishing the facts e.g. what happened, to whom, where and the outcome</a:t>
            </a:r>
          </a:p>
          <a:p>
            <a:pPr marL="0" lvl="0" indent="0">
              <a:buNone/>
            </a:pPr>
            <a:r>
              <a:rPr lang="en-GB" sz="1200" dirty="0"/>
              <a:t>Focus on how and why, giving the immediate cause or loss, and then the secondary or contributory causes</a:t>
            </a:r>
          </a:p>
          <a:p>
            <a:pPr marL="0" lvl="0" indent="0">
              <a:buNone/>
            </a:pPr>
            <a:r>
              <a:rPr lang="en-GB" sz="1200" dirty="0"/>
              <a:t>Focus on any preventative measures needed to prevent recurrence</a:t>
            </a:r>
          </a:p>
          <a:p>
            <a:pPr marL="0" indent="0">
              <a:buNone/>
            </a:pPr>
            <a:r>
              <a:rPr lang="en-GB" sz="1200" dirty="0"/>
              <a:t> </a:t>
            </a:r>
          </a:p>
          <a:p>
            <a:pPr marL="0" indent="0">
              <a:buNone/>
            </a:pPr>
            <a:r>
              <a:rPr lang="en-GB" sz="1200" dirty="0"/>
              <a:t>More detailed guidance on the investigation process can be obtained from the </a:t>
            </a:r>
            <a:r>
              <a:rPr lang="en-GB" sz="1200" dirty="0" smtClean="0"/>
              <a:t>Corporate Guidance on Accident/Incident Reporting for Employees and Managers </a:t>
            </a:r>
            <a:r>
              <a:rPr lang="en-GB" sz="1200" dirty="0"/>
              <a:t>available from </a:t>
            </a:r>
            <a:r>
              <a:rPr lang="en-GB" sz="1200" dirty="0">
                <a:hlinkClick r:id="rId2"/>
              </a:rPr>
              <a:t>https://</a:t>
            </a:r>
            <a:r>
              <a:rPr lang="en-GB" sz="1200" dirty="0" smtClean="0">
                <a:hlinkClick r:id="rId2"/>
              </a:rPr>
              <a:t>www.merton.gov.uk/business-and-consumers/health-and-safety/health-and-safety-for-merton-staff-and-contractors</a:t>
            </a:r>
            <a:r>
              <a:rPr lang="en-GB" sz="1200" dirty="0" smtClean="0"/>
              <a:t> or by contacting the Safety </a:t>
            </a:r>
            <a:r>
              <a:rPr lang="en-GB" sz="1200" dirty="0"/>
              <a:t>Services Section by emailing us at </a:t>
            </a:r>
            <a:r>
              <a:rPr lang="en-GB" sz="1200" u="sng" dirty="0" smtClean="0">
                <a:hlinkClick r:id="rId3"/>
              </a:rPr>
              <a:t>health.andsafety@merton.gov.uk</a:t>
            </a:r>
            <a:r>
              <a:rPr lang="en-GB" sz="1200" u="sng" dirty="0" smtClean="0"/>
              <a:t> </a:t>
            </a:r>
            <a:r>
              <a:rPr lang="en-GB" sz="1200" dirty="0" smtClean="0"/>
              <a:t>or </a:t>
            </a:r>
            <a:r>
              <a:rPr lang="en-GB" sz="1200" dirty="0"/>
              <a:t>by phoning 0208 545 </a:t>
            </a:r>
            <a:r>
              <a:rPr lang="en-GB" sz="1200" dirty="0" smtClean="0"/>
              <a:t>3388</a:t>
            </a:r>
            <a:endParaRPr lang="en-GB" sz="1200" dirty="0"/>
          </a:p>
          <a:p>
            <a:pPr marL="0" indent="0">
              <a:buNone/>
            </a:pPr>
            <a:endParaRPr lang="en-GB" sz="1200" dirty="0"/>
          </a:p>
          <a:p>
            <a:pPr marL="0" indent="0">
              <a:buNone/>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827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Accident/Incident Reporting &amp; PVP system – Employee Reporting</a:t>
            </a:r>
            <a:endParaRPr lang="en-GB" dirty="0"/>
          </a:p>
        </p:txBody>
      </p:sp>
      <p:pic>
        <p:nvPicPr>
          <p:cNvPr id="6" name="Content Placeholder 5"/>
          <p:cNvPicPr>
            <a:picLocks noGrp="1"/>
          </p:cNvPicPr>
          <p:nvPr>
            <p:ph idx="1"/>
          </p:nvPr>
        </p:nvPicPr>
        <p:blipFill>
          <a:blip r:embed="rId2"/>
          <a:stretch>
            <a:fillRect/>
          </a:stretch>
        </p:blipFill>
        <p:spPr>
          <a:xfrm>
            <a:off x="1043608" y="1844824"/>
            <a:ext cx="4968552" cy="4824536"/>
          </a:xfrm>
          <a:prstGeom prst="rect">
            <a:avLst/>
          </a:prstGeom>
        </p:spPr>
      </p:pic>
      <p:sp>
        <p:nvSpPr>
          <p:cNvPr id="5" name="Rectangle 4"/>
          <p:cNvSpPr/>
          <p:nvPr/>
        </p:nvSpPr>
        <p:spPr>
          <a:xfrm>
            <a:off x="1403648" y="5819663"/>
            <a:ext cx="3600400"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4" name="TextBox 3"/>
          <p:cNvSpPr txBox="1"/>
          <p:nvPr/>
        </p:nvSpPr>
        <p:spPr>
          <a:xfrm>
            <a:off x="5148064" y="5732846"/>
            <a:ext cx="2232248" cy="461665"/>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You will need your employee (payroll) number from </a:t>
            </a:r>
            <a:r>
              <a:rPr lang="en-GB" sz="1200" dirty="0" err="1" smtClean="0">
                <a:latin typeface="Arial" panose="020B0604020202020204" pitchFamily="34" charset="0"/>
                <a:cs typeface="Arial" panose="020B0604020202020204" pitchFamily="34" charset="0"/>
              </a:rPr>
              <a:t>iTrent</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
        <p:nvSpPr>
          <p:cNvPr id="7" name="TextBox 6"/>
          <p:cNvSpPr txBox="1"/>
          <p:nvPr/>
        </p:nvSpPr>
        <p:spPr>
          <a:xfrm>
            <a:off x="547607" y="1378836"/>
            <a:ext cx="7984833" cy="465988"/>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If you are a Merton employee, with a Merton payroll number, you are able to report your own accident by selecting the link highlighted below.</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0956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stretch>
            <a:fillRect/>
          </a:stretch>
        </p:blipFill>
        <p:spPr>
          <a:xfrm>
            <a:off x="541398" y="1600200"/>
            <a:ext cx="8061203" cy="4525963"/>
          </a:xfrm>
          <a:prstGeom prst="rect">
            <a:avLst/>
          </a:prstGeom>
        </p:spPr>
      </p:pic>
      <p:sp>
        <p:nvSpPr>
          <p:cNvPr id="2" name="Title 1"/>
          <p:cNvSpPr>
            <a:spLocks noGrp="1"/>
          </p:cNvSpPr>
          <p:nvPr>
            <p:ph type="title"/>
          </p:nvPr>
        </p:nvSpPr>
        <p:spPr/>
        <p:txBody>
          <a:bodyPr>
            <a:normAutofit fontScale="90000"/>
          </a:bodyPr>
          <a:lstStyle/>
          <a:p>
            <a:r>
              <a:rPr lang="en-GB" dirty="0" smtClean="0"/>
              <a:t>Accessing the system – Login details</a:t>
            </a:r>
            <a:endParaRPr lang="en-GB" dirty="0"/>
          </a:p>
        </p:txBody>
      </p:sp>
      <p:sp>
        <p:nvSpPr>
          <p:cNvPr id="13" name="Rectangle 12"/>
          <p:cNvSpPr/>
          <p:nvPr/>
        </p:nvSpPr>
        <p:spPr>
          <a:xfrm>
            <a:off x="3275855" y="5646523"/>
            <a:ext cx="1296144" cy="46491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9" name="TextBox 8"/>
          <p:cNvSpPr txBox="1"/>
          <p:nvPr/>
        </p:nvSpPr>
        <p:spPr>
          <a:xfrm>
            <a:off x="4860032" y="5661247"/>
            <a:ext cx="3528392" cy="646331"/>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Enter your employee number and surname, then press Validate details. This will send you an automatic email with a validation code to enter.</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410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Accessing the system 2 - Verification</a:t>
            </a:r>
            <a:endParaRPr lang="en-GB" dirty="0"/>
          </a:p>
        </p:txBody>
      </p:sp>
      <p:pic>
        <p:nvPicPr>
          <p:cNvPr id="5" name="Picture 4"/>
          <p:cNvPicPr>
            <a:picLocks noChangeAspect="1"/>
          </p:cNvPicPr>
          <p:nvPr/>
        </p:nvPicPr>
        <p:blipFill>
          <a:blip r:embed="rId2"/>
          <a:stretch>
            <a:fillRect/>
          </a:stretch>
        </p:blipFill>
        <p:spPr>
          <a:xfrm>
            <a:off x="251519" y="3296886"/>
            <a:ext cx="8629650" cy="2514600"/>
          </a:xfrm>
          <a:prstGeom prst="rect">
            <a:avLst/>
          </a:prstGeom>
        </p:spPr>
      </p:pic>
      <p:pic>
        <p:nvPicPr>
          <p:cNvPr id="7" name="Content Placeholder 6"/>
          <p:cNvPicPr>
            <a:picLocks noGrp="1" noChangeAspect="1"/>
          </p:cNvPicPr>
          <p:nvPr>
            <p:ph idx="1"/>
          </p:nvPr>
        </p:nvPicPr>
        <p:blipFill>
          <a:blip r:embed="rId3"/>
          <a:stretch>
            <a:fillRect/>
          </a:stretch>
        </p:blipFill>
        <p:spPr>
          <a:xfrm>
            <a:off x="789682" y="1417638"/>
            <a:ext cx="7553325" cy="1781175"/>
          </a:xfrm>
          <a:prstGeom prst="rect">
            <a:avLst/>
          </a:prstGeom>
        </p:spPr>
      </p:pic>
      <p:sp>
        <p:nvSpPr>
          <p:cNvPr id="8" name="Rectangle 7"/>
          <p:cNvSpPr/>
          <p:nvPr/>
        </p:nvSpPr>
        <p:spPr>
          <a:xfrm>
            <a:off x="1835696" y="5129383"/>
            <a:ext cx="2448272" cy="6689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9" name="TextBox 8"/>
          <p:cNvSpPr txBox="1"/>
          <p:nvPr/>
        </p:nvSpPr>
        <p:spPr>
          <a:xfrm>
            <a:off x="4427984" y="5233029"/>
            <a:ext cx="3771007" cy="461665"/>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Enter the verification code from the email and press Confirm Verification Code to continue.</a:t>
            </a:r>
            <a:endParaRPr lang="en-GB" sz="1200" dirty="0">
              <a:latin typeface="Arial" panose="020B0604020202020204" pitchFamily="34" charset="0"/>
              <a:cs typeface="Arial" panose="020B0604020202020204" pitchFamily="34" charset="0"/>
            </a:endParaRPr>
          </a:p>
        </p:txBody>
      </p:sp>
      <p:sp>
        <p:nvSpPr>
          <p:cNvPr id="12" name="TextBox 11"/>
          <p:cNvSpPr txBox="1"/>
          <p:nvPr/>
        </p:nvSpPr>
        <p:spPr>
          <a:xfrm>
            <a:off x="566164" y="6021288"/>
            <a:ext cx="8019479" cy="461665"/>
          </a:xfrm>
          <a:prstGeom prst="rect">
            <a:avLst/>
          </a:prstGeom>
          <a:noFill/>
          <a:ln w="19050">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You only have 5 attempts to enter the correct details on this page or you will be locked out. If this happens, please contact the Safety Services team at </a:t>
            </a:r>
            <a:r>
              <a:rPr lang="en-GB" sz="1200" dirty="0" smtClean="0">
                <a:latin typeface="Arial" panose="020B0604020202020204" pitchFamily="34" charset="0"/>
                <a:cs typeface="Arial" panose="020B0604020202020204" pitchFamily="34" charset="0"/>
                <a:hlinkClick r:id="rId4"/>
              </a:rPr>
              <a:t>health.andsafety@merton.gov.uk</a:t>
            </a:r>
            <a:r>
              <a:rPr lang="en-GB" sz="1200" dirty="0" smtClean="0">
                <a:latin typeface="Arial" panose="020B0604020202020204" pitchFamily="34" charset="0"/>
                <a:cs typeface="Arial" panose="020B0604020202020204" pitchFamily="34" charset="0"/>
              </a:rPr>
              <a:t> or call 020 8545 3388.</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912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Accessing the system – Logging in</a:t>
            </a:r>
            <a:endParaRPr lang="en-GB" dirty="0"/>
          </a:p>
        </p:txBody>
      </p:sp>
      <p:pic>
        <p:nvPicPr>
          <p:cNvPr id="4" name="Content Placeholder 3"/>
          <p:cNvPicPr>
            <a:picLocks noGrp="1" noChangeAspect="1"/>
          </p:cNvPicPr>
          <p:nvPr>
            <p:ph idx="1"/>
          </p:nvPr>
        </p:nvPicPr>
        <p:blipFill>
          <a:blip r:embed="rId2"/>
          <a:stretch>
            <a:fillRect/>
          </a:stretch>
        </p:blipFill>
        <p:spPr>
          <a:xfrm>
            <a:off x="457200" y="2276872"/>
            <a:ext cx="8229600" cy="3145297"/>
          </a:xfrm>
          <a:prstGeom prst="rect">
            <a:avLst/>
          </a:prstGeom>
        </p:spPr>
      </p:pic>
      <p:sp>
        <p:nvSpPr>
          <p:cNvPr id="6" name="Rectangle 5"/>
          <p:cNvSpPr/>
          <p:nvPr/>
        </p:nvSpPr>
        <p:spPr>
          <a:xfrm>
            <a:off x="4168902" y="3645024"/>
            <a:ext cx="835145"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7" name="Rectangle 6"/>
          <p:cNvSpPr/>
          <p:nvPr/>
        </p:nvSpPr>
        <p:spPr>
          <a:xfrm>
            <a:off x="6804248" y="4581128"/>
            <a:ext cx="1080120"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8" name="TextBox 7"/>
          <p:cNvSpPr txBox="1"/>
          <p:nvPr/>
        </p:nvSpPr>
        <p:spPr>
          <a:xfrm>
            <a:off x="3923928" y="3400054"/>
            <a:ext cx="288032" cy="307777"/>
          </a:xfrm>
          <a:prstGeom prst="rect">
            <a:avLst/>
          </a:prstGeom>
          <a:noFill/>
        </p:spPr>
        <p:txBody>
          <a:bodyPr wrap="square" rtlCol="0">
            <a:spAutoFit/>
          </a:bodyPr>
          <a:lstStyle/>
          <a:p>
            <a:r>
              <a:rPr lang="en-GB" sz="1400" b="1" dirty="0" smtClean="0">
                <a:solidFill>
                  <a:srgbClr val="FF0000"/>
                </a:solidFill>
                <a:latin typeface="Arial" panose="020B0604020202020204" pitchFamily="34" charset="0"/>
                <a:cs typeface="Arial" panose="020B0604020202020204" pitchFamily="34" charset="0"/>
              </a:rPr>
              <a:t>1</a:t>
            </a:r>
            <a:endParaRPr lang="en-GB" sz="1400" b="1" dirty="0">
              <a:solidFill>
                <a:srgbClr val="FF0000"/>
              </a:solidFill>
              <a:latin typeface="Arial" panose="020B0604020202020204" pitchFamily="34" charset="0"/>
              <a:cs typeface="Arial" panose="020B0604020202020204" pitchFamily="34" charset="0"/>
            </a:endParaRPr>
          </a:p>
        </p:txBody>
      </p:sp>
      <p:sp>
        <p:nvSpPr>
          <p:cNvPr id="9" name="TextBox 8"/>
          <p:cNvSpPr txBox="1"/>
          <p:nvPr/>
        </p:nvSpPr>
        <p:spPr>
          <a:xfrm>
            <a:off x="6516216" y="4414489"/>
            <a:ext cx="288032" cy="307777"/>
          </a:xfrm>
          <a:prstGeom prst="rect">
            <a:avLst/>
          </a:prstGeom>
          <a:noFill/>
        </p:spPr>
        <p:txBody>
          <a:bodyPr wrap="square" rtlCol="0">
            <a:spAutoFit/>
          </a:bodyPr>
          <a:lstStyle/>
          <a:p>
            <a:r>
              <a:rPr lang="en-GB" sz="1400" b="1" dirty="0">
                <a:solidFill>
                  <a:srgbClr val="FF0000"/>
                </a:solidFill>
                <a:latin typeface="Arial" panose="020B0604020202020204" pitchFamily="34" charset="0"/>
                <a:cs typeface="Arial" panose="020B0604020202020204" pitchFamily="34" charset="0"/>
              </a:rPr>
              <a:t>2</a:t>
            </a:r>
          </a:p>
        </p:txBody>
      </p:sp>
      <p:sp>
        <p:nvSpPr>
          <p:cNvPr id="10" name="TextBox 9"/>
          <p:cNvSpPr txBox="1"/>
          <p:nvPr/>
        </p:nvSpPr>
        <p:spPr>
          <a:xfrm>
            <a:off x="1043608" y="4638401"/>
            <a:ext cx="3168352" cy="738664"/>
          </a:xfrm>
          <a:prstGeom prst="rect">
            <a:avLst/>
          </a:prstGeom>
          <a:noFill/>
          <a:ln>
            <a:solidFill>
              <a:schemeClr val="tx1"/>
            </a:solidFill>
          </a:ln>
        </p:spPr>
        <p:txBody>
          <a:bodyPr wrap="square" rtlCol="0">
            <a:spAutoFit/>
          </a:bodyPr>
          <a:lstStyle/>
          <a:p>
            <a:r>
              <a:rPr lang="en-GB" sz="1400" dirty="0" smtClean="0">
                <a:latin typeface="Arial" panose="020B0604020202020204" pitchFamily="34" charset="0"/>
                <a:cs typeface="Arial" panose="020B0604020202020204" pitchFamily="34" charset="0"/>
              </a:rPr>
              <a:t>Once the code has been entered, press OK and then press Next, as shown.</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730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17"/>
          <p:cNvPicPr>
            <a:picLocks noGrp="1" noChangeAspect="1"/>
          </p:cNvPicPr>
          <p:nvPr>
            <p:ph idx="1"/>
          </p:nvPr>
        </p:nvPicPr>
        <p:blipFill>
          <a:blip r:embed="rId2"/>
          <a:stretch>
            <a:fillRect/>
          </a:stretch>
        </p:blipFill>
        <p:spPr>
          <a:xfrm>
            <a:off x="1000809" y="1196752"/>
            <a:ext cx="6893494" cy="5437226"/>
          </a:xfrm>
          <a:prstGeom prst="rect">
            <a:avLst/>
          </a:prstGeom>
        </p:spPr>
      </p:pic>
      <p:sp>
        <p:nvSpPr>
          <p:cNvPr id="2" name="Title 1"/>
          <p:cNvSpPr>
            <a:spLocks noGrp="1"/>
          </p:cNvSpPr>
          <p:nvPr>
            <p:ph type="title"/>
          </p:nvPr>
        </p:nvSpPr>
        <p:spPr/>
        <p:txBody>
          <a:bodyPr>
            <a:normAutofit/>
          </a:bodyPr>
          <a:lstStyle/>
          <a:p>
            <a:r>
              <a:rPr lang="en-GB" dirty="0" smtClean="0"/>
              <a:t>System Homepage</a:t>
            </a:r>
            <a:endParaRPr lang="en-GB" dirty="0"/>
          </a:p>
        </p:txBody>
      </p:sp>
      <p:sp>
        <p:nvSpPr>
          <p:cNvPr id="8" name="Rectangle 7"/>
          <p:cNvSpPr/>
          <p:nvPr/>
        </p:nvSpPr>
        <p:spPr>
          <a:xfrm>
            <a:off x="1056721" y="3933056"/>
            <a:ext cx="2441457" cy="21941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050423" y="1196752"/>
            <a:ext cx="1865393" cy="23080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3293188" y="1094472"/>
            <a:ext cx="2557623" cy="646331"/>
          </a:xfrm>
          <a:prstGeom prst="rect">
            <a:avLst/>
          </a:prstGeom>
          <a:noFill/>
          <a:ln w="9525">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To report a </a:t>
            </a:r>
            <a:r>
              <a:rPr lang="en-GB" sz="1200" b="1" u="sng" dirty="0" smtClean="0">
                <a:latin typeface="Arial" panose="020B0604020202020204" pitchFamily="34" charset="0"/>
                <a:cs typeface="Arial" panose="020B0604020202020204" pitchFamily="34" charset="0"/>
              </a:rPr>
              <a:t>new</a:t>
            </a:r>
            <a:r>
              <a:rPr lang="en-GB" sz="1200" dirty="0" smtClean="0">
                <a:latin typeface="Arial" panose="020B0604020202020204" pitchFamily="34" charset="0"/>
                <a:cs typeface="Arial" panose="020B0604020202020204" pitchFamily="34" charset="0"/>
              </a:rPr>
              <a:t> accident or incident, scroll right to the bottom of the page and press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a:t>
            </a:r>
            <a:endParaRPr lang="en-GB" sz="1200" dirty="0">
              <a:latin typeface="Arial" panose="020B0604020202020204" pitchFamily="34" charset="0"/>
              <a:cs typeface="Arial" panose="020B0604020202020204" pitchFamily="34" charset="0"/>
            </a:endParaRPr>
          </a:p>
        </p:txBody>
      </p:sp>
      <p:sp>
        <p:nvSpPr>
          <p:cNvPr id="4" name="TextBox 3"/>
          <p:cNvSpPr txBox="1"/>
          <p:nvPr/>
        </p:nvSpPr>
        <p:spPr>
          <a:xfrm>
            <a:off x="3690571" y="1956130"/>
            <a:ext cx="4320480" cy="646331"/>
          </a:xfrm>
          <a:prstGeom prst="rect">
            <a:avLst/>
          </a:prstGeom>
          <a:solidFill>
            <a:schemeClr val="bg1"/>
          </a:solid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Any reports which have been started but not finished will appear here. They can be completed by clicking on the accident and pressing </a:t>
            </a:r>
            <a:r>
              <a:rPr lang="en-GB" sz="1200" b="1" dirty="0" smtClean="0">
                <a:latin typeface="Arial" panose="020B0604020202020204" pitchFamily="34" charset="0"/>
                <a:cs typeface="Arial" panose="020B0604020202020204" pitchFamily="34" charset="0"/>
              </a:rPr>
              <a:t>Next.</a:t>
            </a:r>
            <a:endParaRPr lang="en-GB" sz="1200" b="1" dirty="0">
              <a:latin typeface="Arial" panose="020B0604020202020204" pitchFamily="34" charset="0"/>
              <a:cs typeface="Arial" panose="020B0604020202020204" pitchFamily="34" charset="0"/>
            </a:endParaRPr>
          </a:p>
        </p:txBody>
      </p:sp>
      <p:sp>
        <p:nvSpPr>
          <p:cNvPr id="5" name="TextBox 4"/>
          <p:cNvSpPr txBox="1"/>
          <p:nvPr/>
        </p:nvSpPr>
        <p:spPr>
          <a:xfrm>
            <a:off x="3580843" y="3811932"/>
            <a:ext cx="3660905" cy="461665"/>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Submitted accidents can be viewed by selecting them and pressing </a:t>
            </a:r>
            <a:r>
              <a:rPr lang="en-GB" sz="1200" b="1" dirty="0" smtClean="0">
                <a:latin typeface="Arial" panose="020B0604020202020204" pitchFamily="34" charset="0"/>
                <a:cs typeface="Arial" panose="020B0604020202020204" pitchFamily="34" charset="0"/>
              </a:rPr>
              <a:t>Next</a:t>
            </a:r>
            <a:r>
              <a:rPr lang="en-GB" sz="1200" dirty="0" smtClean="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p:txBody>
      </p:sp>
      <p:sp>
        <p:nvSpPr>
          <p:cNvPr id="15" name="Rectangle 14"/>
          <p:cNvSpPr/>
          <p:nvPr/>
        </p:nvSpPr>
        <p:spPr>
          <a:xfrm>
            <a:off x="1050423" y="2212777"/>
            <a:ext cx="2513465" cy="22990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93549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Reporting an Accident – About you</a:t>
            </a:r>
            <a:endParaRPr lang="en-GB" dirty="0"/>
          </a:p>
        </p:txBody>
      </p:sp>
      <p:pic>
        <p:nvPicPr>
          <p:cNvPr id="4" name="Content Placeholder 3"/>
          <p:cNvPicPr>
            <a:picLocks noGrp="1" noChangeAspect="1"/>
          </p:cNvPicPr>
          <p:nvPr>
            <p:ph idx="1"/>
          </p:nvPr>
        </p:nvPicPr>
        <p:blipFill>
          <a:blip r:embed="rId2"/>
          <a:stretch>
            <a:fillRect/>
          </a:stretch>
        </p:blipFill>
        <p:spPr>
          <a:xfrm>
            <a:off x="457200" y="1196752"/>
            <a:ext cx="6768752" cy="5408959"/>
          </a:xfrm>
          <a:prstGeom prst="rect">
            <a:avLst/>
          </a:prstGeom>
        </p:spPr>
      </p:pic>
      <p:sp>
        <p:nvSpPr>
          <p:cNvPr id="5" name="TextBox 4"/>
          <p:cNvSpPr txBox="1"/>
          <p:nvPr/>
        </p:nvSpPr>
        <p:spPr>
          <a:xfrm>
            <a:off x="7323919" y="4077072"/>
            <a:ext cx="1738536" cy="1384995"/>
          </a:xfrm>
          <a:prstGeom prst="rect">
            <a:avLst/>
          </a:prstGeom>
          <a:noFill/>
          <a:ln w="19050">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You must ensure that you select your Department correctly, otherwise you will not be able to forward the report to the correct manager!</a:t>
            </a:r>
            <a:endParaRPr lang="en-GB" sz="1200" dirty="0">
              <a:latin typeface="Arial" panose="020B0604020202020204" pitchFamily="34" charset="0"/>
              <a:cs typeface="Arial" panose="020B0604020202020204" pitchFamily="34" charset="0"/>
            </a:endParaRPr>
          </a:p>
        </p:txBody>
      </p:sp>
      <p:sp>
        <p:nvSpPr>
          <p:cNvPr id="7" name="TextBox 6"/>
          <p:cNvSpPr txBox="1"/>
          <p:nvPr/>
        </p:nvSpPr>
        <p:spPr>
          <a:xfrm>
            <a:off x="3167844" y="1417638"/>
            <a:ext cx="3528392" cy="276999"/>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Fill out the form with your details and press Next. </a:t>
            </a:r>
            <a:endParaRPr lang="en-GB" sz="1200" dirty="0">
              <a:latin typeface="Arial" panose="020B0604020202020204" pitchFamily="34" charset="0"/>
              <a:cs typeface="Arial" panose="020B0604020202020204" pitchFamily="34" charset="0"/>
            </a:endParaRPr>
          </a:p>
        </p:txBody>
      </p:sp>
      <p:cxnSp>
        <p:nvCxnSpPr>
          <p:cNvPr id="8" name="Straight Connector 7"/>
          <p:cNvCxnSpPr/>
          <p:nvPr/>
        </p:nvCxnSpPr>
        <p:spPr>
          <a:xfrm>
            <a:off x="7113067" y="4581128"/>
            <a:ext cx="21085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586608" y="5462066"/>
            <a:ext cx="2088232" cy="1015663"/>
          </a:xfrm>
          <a:prstGeom prst="rect">
            <a:avLst/>
          </a:prstGeom>
          <a:noFill/>
          <a:ln w="19050">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a:t>
            </a:r>
            <a:r>
              <a:rPr lang="en-GB" sz="1200" dirty="0" smtClean="0">
                <a:latin typeface="Arial" panose="020B0604020202020204" pitchFamily="34" charset="0"/>
                <a:cs typeface="Arial" panose="020B0604020202020204" pitchFamily="34" charset="0"/>
              </a:rPr>
              <a:t> You can use this button to save your progress at any point in the form; then press </a:t>
            </a:r>
            <a:r>
              <a:rPr lang="en-GB" sz="1200" b="1" dirty="0" smtClean="0">
                <a:latin typeface="Arial" panose="020B0604020202020204" pitchFamily="34" charset="0"/>
                <a:cs typeface="Arial" panose="020B0604020202020204" pitchFamily="34" charset="0"/>
              </a:rPr>
              <a:t>‘Cancel</a:t>
            </a:r>
            <a:r>
              <a:rPr lang="en-GB" sz="1200" dirty="0" smtClean="0">
                <a:latin typeface="Arial" panose="020B0604020202020204" pitchFamily="34" charset="0"/>
                <a:cs typeface="Arial" panose="020B0604020202020204" pitchFamily="34" charset="0"/>
              </a:rPr>
              <a:t>’ to leave the form.</a:t>
            </a:r>
            <a:endParaRPr lang="en-GB" sz="1200" dirty="0">
              <a:latin typeface="Arial" panose="020B0604020202020204" pitchFamily="34" charset="0"/>
              <a:cs typeface="Arial" panose="020B0604020202020204" pitchFamily="34" charset="0"/>
            </a:endParaRPr>
          </a:p>
        </p:txBody>
      </p:sp>
      <p:sp>
        <p:nvSpPr>
          <p:cNvPr id="9" name="TextBox 8"/>
          <p:cNvSpPr txBox="1"/>
          <p:nvPr/>
        </p:nvSpPr>
        <p:spPr>
          <a:xfrm>
            <a:off x="7331378" y="2399218"/>
            <a:ext cx="1738536" cy="1200329"/>
          </a:xfrm>
          <a:prstGeom prst="rect">
            <a:avLst/>
          </a:prstGeom>
          <a:noFill/>
          <a:ln w="19050">
            <a:solidFill>
              <a:srgbClr val="FF0000"/>
            </a:solidFill>
          </a:ln>
        </p:spPr>
        <p:txBody>
          <a:bodyPr wrap="square" rtlCol="0">
            <a:spAutoFit/>
          </a:bodyPr>
          <a:lstStyle/>
          <a:p>
            <a:r>
              <a:rPr lang="en-GB" sz="1200" b="1" dirty="0" smtClean="0">
                <a:latin typeface="Arial" panose="020B0604020202020204" pitchFamily="34" charset="0"/>
                <a:cs typeface="Arial" panose="020B0604020202020204" pitchFamily="34" charset="0"/>
              </a:rPr>
              <a:t>NOTE: </a:t>
            </a:r>
            <a:r>
              <a:rPr lang="en-GB" sz="1200" dirty="0" smtClean="0">
                <a:latin typeface="Arial" panose="020B0604020202020204" pitchFamily="34" charset="0"/>
                <a:cs typeface="Arial" panose="020B0604020202020204" pitchFamily="34" charset="0"/>
              </a:rPr>
              <a:t>Your email address is automatically populated, however you can change it if it is not correct.</a:t>
            </a:r>
            <a:endParaRPr lang="en-GB" sz="1200" dirty="0">
              <a:latin typeface="Arial" panose="020B0604020202020204" pitchFamily="34" charset="0"/>
              <a:cs typeface="Arial" panose="020B0604020202020204" pitchFamily="34" charset="0"/>
            </a:endParaRPr>
          </a:p>
        </p:txBody>
      </p:sp>
      <p:cxnSp>
        <p:nvCxnSpPr>
          <p:cNvPr id="10" name="Straight Connector 9"/>
          <p:cNvCxnSpPr/>
          <p:nvPr/>
        </p:nvCxnSpPr>
        <p:spPr>
          <a:xfrm>
            <a:off x="7113067" y="3356992"/>
            <a:ext cx="218311"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15616" y="5877565"/>
            <a:ext cx="14709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941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Reporting – General accident details</a:t>
            </a:r>
            <a:endParaRPr lang="en-GB" dirty="0"/>
          </a:p>
        </p:txBody>
      </p:sp>
      <p:pic>
        <p:nvPicPr>
          <p:cNvPr id="4" name="Content Placeholder 3"/>
          <p:cNvPicPr>
            <a:picLocks noGrp="1" noChangeAspect="1"/>
          </p:cNvPicPr>
          <p:nvPr>
            <p:ph idx="1"/>
          </p:nvPr>
        </p:nvPicPr>
        <p:blipFill>
          <a:blip r:embed="rId2"/>
          <a:stretch>
            <a:fillRect/>
          </a:stretch>
        </p:blipFill>
        <p:spPr>
          <a:xfrm>
            <a:off x="1259632" y="1196752"/>
            <a:ext cx="6624736" cy="5392228"/>
          </a:xfrm>
          <a:prstGeom prst="rect">
            <a:avLst/>
          </a:prstGeom>
        </p:spPr>
      </p:pic>
      <p:cxnSp>
        <p:nvCxnSpPr>
          <p:cNvPr id="6" name="Straight Connector 5"/>
          <p:cNvCxnSpPr/>
          <p:nvPr/>
        </p:nvCxnSpPr>
        <p:spPr>
          <a:xfrm>
            <a:off x="3635896" y="5229200"/>
            <a:ext cx="1512168" cy="0"/>
          </a:xfrm>
          <a:prstGeom prst="line">
            <a:avLst/>
          </a:prstGeom>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5148064" y="5085184"/>
            <a:ext cx="3024336" cy="830997"/>
          </a:xfrm>
          <a:prstGeom prst="rect">
            <a:avLst/>
          </a:prstGeom>
          <a:noFill/>
          <a:ln>
            <a:solidFill>
              <a:schemeClr val="tx1"/>
            </a:solidFill>
          </a:ln>
        </p:spPr>
        <p:txBody>
          <a:bodyPr wrap="square" rtlCol="0">
            <a:spAutoFit/>
          </a:bodyPr>
          <a:lstStyle/>
          <a:p>
            <a:r>
              <a:rPr lang="en-GB" sz="1200" dirty="0" smtClean="0">
                <a:latin typeface="Arial" panose="020B0604020202020204" pitchFamily="34" charset="0"/>
                <a:cs typeface="Arial" panose="020B0604020202020204" pitchFamily="34" charset="0"/>
              </a:rPr>
              <a:t>It is important that you select ‘Yes’ if you believe the incident to be an act of violence or aggression (see Corporate Policy on Violence at Work).</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250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E005477D48D1A545B60DE1EB8B7EC9B5" ma:contentTypeVersion="2" ma:contentTypeDescription="Create a new document." ma:contentTypeScope="" ma:versionID="4bf5bbf923e8fc7c1eba8001dd83e004">
  <xsd:schema xmlns:xsd="http://www.w3.org/2001/XMLSchema" xmlns:xs="http://www.w3.org/2001/XMLSchema" xmlns:p="http://schemas.microsoft.com/office/2006/metadata/properties" xmlns:ns1="http://schemas.microsoft.com/sharepoint/v3" xmlns:ns2="c49e39d6-2772-42ad-9594-dea6681242dc" targetNamespace="http://schemas.microsoft.com/office/2006/metadata/properties" ma:root="true" ma:fieldsID="1ac79c710d2dd2b73da5333d7d4b5f45" ns1:_="" ns2:_="">
    <xsd:import namespace="http://schemas.microsoft.com/sharepoint/v3"/>
    <xsd:import namespace="c49e39d6-2772-42ad-9594-dea6681242dc"/>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1:WorkAddres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WorkAddress" ma:index="13" nillable="true" ma:displayName="Address" ma:internalName="WorkAddres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9e39d6-2772-42ad-9594-dea6681242dc"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c49e39d6-2772-42ad-9594-dea6681242dc">34YSUFNX6FFV-1797567310-177</_dlc_DocId>
    <_dlc_DocIdUrl xmlns="c49e39d6-2772-42ad-9594-dea6681242dc">
      <Url>https://authoring.merton.gov.uk/_layouts/15/DocIdRedir.aspx?ID=34YSUFNX6FFV-1797567310-177</Url>
      <Description>34YSUFNX6FFV-1797567310-177</Description>
    </_dlc_DocIdUrl>
    <WorkAddress xmlns="http://schemas.microsoft.com/sharepoint/v3" xsi:nil="true"/>
    <PublishingExpirationDate xmlns="http://schemas.microsoft.com/sharepoint/v3" xsi:nil="true"/>
    <PublishingStartDate xmlns="http://schemas.microsoft.com/sharepoint/v3"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D2E3E0-E653-43DE-AE72-BF52ACD7732D}">
  <ds:schemaRefs>
    <ds:schemaRef ds:uri="http://schemas.microsoft.com/sharepoint/events"/>
  </ds:schemaRefs>
</ds:datastoreItem>
</file>

<file path=customXml/itemProps2.xml><?xml version="1.0" encoding="utf-8"?>
<ds:datastoreItem xmlns:ds="http://schemas.openxmlformats.org/officeDocument/2006/customXml" ds:itemID="{C111FD66-03B9-405C-AE78-FC7956D759C7}"/>
</file>

<file path=customXml/itemProps3.xml><?xml version="1.0" encoding="utf-8"?>
<ds:datastoreItem xmlns:ds="http://schemas.openxmlformats.org/officeDocument/2006/customXml" ds:itemID="{E66DB512-83A3-4F21-9457-47CDF5C0D214}">
  <ds:schemaRefs>
    <ds:schemaRef ds:uri="http://schemas.microsoft.com/sharepoint/v3"/>
    <ds:schemaRef ds:uri="http://purl.org/dc/terms/"/>
    <ds:schemaRef ds:uri="http://schemas.microsoft.com/office/infopath/2007/PartnerControls"/>
    <ds:schemaRef ds:uri="http://purl.org/dc/dcmitype/"/>
    <ds:schemaRef ds:uri="c4d1d8e6-188e-4071-86ae-d8983bcd497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4038F070-3E1E-47EF-AF39-47E4C4A5E075"/>
    <ds:schemaRef ds:uri="http://www.w3.org/XML/1998/namespace"/>
  </ds:schemaRefs>
</ds:datastoreItem>
</file>

<file path=customXml/itemProps4.xml><?xml version="1.0" encoding="utf-8"?>
<ds:datastoreItem xmlns:ds="http://schemas.openxmlformats.org/officeDocument/2006/customXml" ds:itemID="{87EF3F56-0584-4DBC-9644-1B1251A598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1453</TotalTime>
  <Words>660</Words>
  <Application>Microsoft Office PowerPoint</Application>
  <PresentationFormat>On-screen Show (4:3)</PresentationFormat>
  <Paragraphs>52</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Accident/Incident Reporting and Potentially Violent Persons (PVP) System</vt:lpstr>
      <vt:lpstr>. </vt:lpstr>
      <vt:lpstr>Accident/Incident Reporting &amp; PVP system – Employee Reporting</vt:lpstr>
      <vt:lpstr>Accessing the system – Login details</vt:lpstr>
      <vt:lpstr>Accessing the system 2 - Verification</vt:lpstr>
      <vt:lpstr>Accessing the system – Logging in</vt:lpstr>
      <vt:lpstr>System Homepage</vt:lpstr>
      <vt:lpstr>Reporting an Accident – About you</vt:lpstr>
      <vt:lpstr>Reporting – General accident details</vt:lpstr>
      <vt:lpstr>Potentially Violent Person Details</vt:lpstr>
      <vt:lpstr>Reporting – Specific accident details</vt:lpstr>
      <vt:lpstr>Reporting - Statements</vt:lpstr>
      <vt:lpstr>Reporting – Form submission</vt:lpstr>
    </vt:vector>
  </TitlesOfParts>
  <Company>London Borough Of Merton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Accident reporting system Guidance Employees</dc:title>
  <dc:creator>Shivani Grover</dc:creator>
  <cp:lastModifiedBy>Liam Timms</cp:lastModifiedBy>
  <cp:revision>74</cp:revision>
  <dcterms:created xsi:type="dcterms:W3CDTF">2015-10-15T09:12:53Z</dcterms:created>
  <dcterms:modified xsi:type="dcterms:W3CDTF">2020-01-07T11:15:28Z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0x010100E005477D48D1A545B60DE1EB8B7EC9B5</vt:lpwstr>
  </property>
  <property fmtid="{D5CDD505-2E9C-101B-9397-08002B2CF9AE}" pid="3" name="_dlc_DocIdItemGuid">
    <vt:lpwstr>6dcb1f7b-166b-4f49-902d-5c15baf6cb8b</vt:lpwstr>
  </property>
  <property fmtid="{D5CDD505-2E9C-101B-9397-08002B2CF9AE}" pid="4" name="RetentionType">
    <vt:lpwstr>8</vt:lpwstr>
  </property>
</Properties>
</file>