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5"/>
  </p:notesMasterIdLst>
  <p:sldIdLst>
    <p:sldId id="256" r:id="rId6"/>
    <p:sldId id="294" r:id="rId7"/>
    <p:sldId id="285" r:id="rId8"/>
    <p:sldId id="257" r:id="rId9"/>
    <p:sldId id="258" r:id="rId10"/>
    <p:sldId id="273" r:id="rId11"/>
    <p:sldId id="259" r:id="rId12"/>
    <p:sldId id="274" r:id="rId13"/>
    <p:sldId id="275" r:id="rId14"/>
    <p:sldId id="276" r:id="rId15"/>
    <p:sldId id="277" r:id="rId16"/>
    <p:sldId id="278" r:id="rId17"/>
    <p:sldId id="281" r:id="rId18"/>
    <p:sldId id="280" r:id="rId19"/>
    <p:sldId id="261" r:id="rId20"/>
    <p:sldId id="282" r:id="rId21"/>
    <p:sldId id="286" r:id="rId22"/>
    <p:sldId id="283" r:id="rId23"/>
    <p:sldId id="284" r:id="rId24"/>
    <p:sldId id="262" r:id="rId25"/>
    <p:sldId id="287" r:id="rId26"/>
    <p:sldId id="288" r:id="rId27"/>
    <p:sldId id="264" r:id="rId28"/>
    <p:sldId id="260" r:id="rId29"/>
    <p:sldId id="289" r:id="rId30"/>
    <p:sldId id="290" r:id="rId31"/>
    <p:sldId id="291" r:id="rId32"/>
    <p:sldId id="292" r:id="rId33"/>
    <p:sldId id="29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8D06F0-AC7D-4F59-89F2-8A1E1603E96C}" type="datetimeFigureOut">
              <a:rPr lang="en-GB" smtClean="0"/>
              <a:t>07/01/2020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3FB147-C6AE-437A-BCCA-3A8D3DE74EEF}" type="slidenum">
              <a:rPr lang="en-GB" smtClean="0"/>
              <a:t>‹#›</a:t>
            </a:fld>
            <a:endParaRPr lang="en-GB"/>
          </a:p>
        </p:txBody>
      </p:sp>
    </p:spTree>
    <p:extLst>
      <p:ext uri="{BB962C8B-B14F-4D97-AF65-F5344CB8AC3E}">
        <p14:creationId xmlns:p14="http://schemas.microsoft.com/office/powerpoint/2010/main" val="2974870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3FB147-C6AE-437A-BCCA-3A8D3DE74EEF}" type="slidenum">
              <a:rPr lang="en-GB" smtClean="0"/>
              <a:t>25</a:t>
            </a:fld>
            <a:endParaRPr lang="en-GB"/>
          </a:p>
        </p:txBody>
      </p:sp>
    </p:spTree>
    <p:extLst>
      <p:ext uri="{BB962C8B-B14F-4D97-AF65-F5344CB8AC3E}">
        <p14:creationId xmlns:p14="http://schemas.microsoft.com/office/powerpoint/2010/main" val="3911241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1FC4ED1-FB97-44FB-B7EA-3A61B4D14271}"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6A2BC8-C75A-4FF1-A714-5F9AEE2F8BA2}" type="slidenum">
              <a:rPr lang="en-GB" smtClean="0"/>
              <a:t>‹#›</a:t>
            </a:fld>
            <a:endParaRPr lang="en-GB"/>
          </a:p>
        </p:txBody>
      </p:sp>
    </p:spTree>
    <p:extLst>
      <p:ext uri="{BB962C8B-B14F-4D97-AF65-F5344CB8AC3E}">
        <p14:creationId xmlns:p14="http://schemas.microsoft.com/office/powerpoint/2010/main" val="1092240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FC4ED1-FB97-44FB-B7EA-3A61B4D14271}"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6A2BC8-C75A-4FF1-A714-5F9AEE2F8BA2}" type="slidenum">
              <a:rPr lang="en-GB" smtClean="0"/>
              <a:t>‹#›</a:t>
            </a:fld>
            <a:endParaRPr lang="en-GB"/>
          </a:p>
        </p:txBody>
      </p:sp>
    </p:spTree>
    <p:extLst>
      <p:ext uri="{BB962C8B-B14F-4D97-AF65-F5344CB8AC3E}">
        <p14:creationId xmlns:p14="http://schemas.microsoft.com/office/powerpoint/2010/main" val="2966043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FC4ED1-FB97-44FB-B7EA-3A61B4D14271}"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6A2BC8-C75A-4FF1-A714-5F9AEE2F8BA2}" type="slidenum">
              <a:rPr lang="en-GB" smtClean="0"/>
              <a:t>‹#›</a:t>
            </a:fld>
            <a:endParaRPr lang="en-GB"/>
          </a:p>
        </p:txBody>
      </p:sp>
    </p:spTree>
    <p:extLst>
      <p:ext uri="{BB962C8B-B14F-4D97-AF65-F5344CB8AC3E}">
        <p14:creationId xmlns:p14="http://schemas.microsoft.com/office/powerpoint/2010/main" val="2881806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FC4ED1-FB97-44FB-B7EA-3A61B4D14271}"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6A2BC8-C75A-4FF1-A714-5F9AEE2F8BA2}" type="slidenum">
              <a:rPr lang="en-GB" smtClean="0"/>
              <a:t>‹#›</a:t>
            </a:fld>
            <a:endParaRPr lang="en-GB"/>
          </a:p>
        </p:txBody>
      </p:sp>
    </p:spTree>
    <p:extLst>
      <p:ext uri="{BB962C8B-B14F-4D97-AF65-F5344CB8AC3E}">
        <p14:creationId xmlns:p14="http://schemas.microsoft.com/office/powerpoint/2010/main" val="1785130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FC4ED1-FB97-44FB-B7EA-3A61B4D14271}"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6A2BC8-C75A-4FF1-A714-5F9AEE2F8BA2}" type="slidenum">
              <a:rPr lang="en-GB" smtClean="0"/>
              <a:t>‹#›</a:t>
            </a:fld>
            <a:endParaRPr lang="en-GB"/>
          </a:p>
        </p:txBody>
      </p:sp>
    </p:spTree>
    <p:extLst>
      <p:ext uri="{BB962C8B-B14F-4D97-AF65-F5344CB8AC3E}">
        <p14:creationId xmlns:p14="http://schemas.microsoft.com/office/powerpoint/2010/main" val="3275320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1FC4ED1-FB97-44FB-B7EA-3A61B4D14271}" type="datetimeFigureOut">
              <a:rPr lang="en-GB" smtClean="0"/>
              <a:t>07/01/2020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6A2BC8-C75A-4FF1-A714-5F9AEE2F8BA2}" type="slidenum">
              <a:rPr lang="en-GB" smtClean="0"/>
              <a:t>‹#›</a:t>
            </a:fld>
            <a:endParaRPr lang="en-GB"/>
          </a:p>
        </p:txBody>
      </p:sp>
    </p:spTree>
    <p:extLst>
      <p:ext uri="{BB962C8B-B14F-4D97-AF65-F5344CB8AC3E}">
        <p14:creationId xmlns:p14="http://schemas.microsoft.com/office/powerpoint/2010/main" val="1229751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1FC4ED1-FB97-44FB-B7EA-3A61B4D14271}" type="datetimeFigureOut">
              <a:rPr lang="en-GB" smtClean="0"/>
              <a:t>07/01/2020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6A2BC8-C75A-4FF1-A714-5F9AEE2F8BA2}" type="slidenum">
              <a:rPr lang="en-GB" smtClean="0"/>
              <a:t>‹#›</a:t>
            </a:fld>
            <a:endParaRPr lang="en-GB"/>
          </a:p>
        </p:txBody>
      </p:sp>
    </p:spTree>
    <p:extLst>
      <p:ext uri="{BB962C8B-B14F-4D97-AF65-F5344CB8AC3E}">
        <p14:creationId xmlns:p14="http://schemas.microsoft.com/office/powerpoint/2010/main" val="441170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1FC4ED1-FB97-44FB-B7EA-3A61B4D14271}" type="datetimeFigureOut">
              <a:rPr lang="en-GB" smtClean="0"/>
              <a:t>07/01/2020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6A2BC8-C75A-4FF1-A714-5F9AEE2F8BA2}" type="slidenum">
              <a:rPr lang="en-GB" smtClean="0"/>
              <a:t>‹#›</a:t>
            </a:fld>
            <a:endParaRPr lang="en-GB"/>
          </a:p>
        </p:txBody>
      </p:sp>
    </p:spTree>
    <p:extLst>
      <p:ext uri="{BB962C8B-B14F-4D97-AF65-F5344CB8AC3E}">
        <p14:creationId xmlns:p14="http://schemas.microsoft.com/office/powerpoint/2010/main" val="4013394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FC4ED1-FB97-44FB-B7EA-3A61B4D14271}" type="datetimeFigureOut">
              <a:rPr lang="en-GB" smtClean="0"/>
              <a:t>07/01/2020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6A2BC8-C75A-4FF1-A714-5F9AEE2F8BA2}" type="slidenum">
              <a:rPr lang="en-GB" smtClean="0"/>
              <a:t>‹#›</a:t>
            </a:fld>
            <a:endParaRPr lang="en-GB"/>
          </a:p>
        </p:txBody>
      </p:sp>
    </p:spTree>
    <p:extLst>
      <p:ext uri="{BB962C8B-B14F-4D97-AF65-F5344CB8AC3E}">
        <p14:creationId xmlns:p14="http://schemas.microsoft.com/office/powerpoint/2010/main" val="3724265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FC4ED1-FB97-44FB-B7EA-3A61B4D14271}" type="datetimeFigureOut">
              <a:rPr lang="en-GB" smtClean="0"/>
              <a:t>07/01/2020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6A2BC8-C75A-4FF1-A714-5F9AEE2F8BA2}" type="slidenum">
              <a:rPr lang="en-GB" smtClean="0"/>
              <a:t>‹#›</a:t>
            </a:fld>
            <a:endParaRPr lang="en-GB"/>
          </a:p>
        </p:txBody>
      </p:sp>
    </p:spTree>
    <p:extLst>
      <p:ext uri="{BB962C8B-B14F-4D97-AF65-F5344CB8AC3E}">
        <p14:creationId xmlns:p14="http://schemas.microsoft.com/office/powerpoint/2010/main" val="2106977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FC4ED1-FB97-44FB-B7EA-3A61B4D14271}" type="datetimeFigureOut">
              <a:rPr lang="en-GB" smtClean="0"/>
              <a:t>07/01/2020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6A2BC8-C75A-4FF1-A714-5F9AEE2F8BA2}" type="slidenum">
              <a:rPr lang="en-GB" smtClean="0"/>
              <a:t>‹#›</a:t>
            </a:fld>
            <a:endParaRPr lang="en-GB"/>
          </a:p>
        </p:txBody>
      </p:sp>
    </p:spTree>
    <p:extLst>
      <p:ext uri="{BB962C8B-B14F-4D97-AF65-F5344CB8AC3E}">
        <p14:creationId xmlns:p14="http://schemas.microsoft.com/office/powerpoint/2010/main" val="2561940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FC4ED1-FB97-44FB-B7EA-3A61B4D14271}" type="datetimeFigureOut">
              <a:rPr lang="en-GB" smtClean="0"/>
              <a:t>07/01/2020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A2BC8-C75A-4FF1-A714-5F9AEE2F8BA2}" type="slidenum">
              <a:rPr lang="en-GB" smtClean="0"/>
              <a:t>‹#›</a:t>
            </a:fld>
            <a:endParaRPr lang="en-GB"/>
          </a:p>
        </p:txBody>
      </p:sp>
    </p:spTree>
    <p:extLst>
      <p:ext uri="{BB962C8B-B14F-4D97-AF65-F5344CB8AC3E}">
        <p14:creationId xmlns:p14="http://schemas.microsoft.com/office/powerpoint/2010/main" val="1567188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slide" Target="slide18.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5" Type="http://schemas.openxmlformats.org/officeDocument/2006/relationships/slide" Target="slide23.xml"/><Relationship Id="rId4" Type="http://schemas.openxmlformats.org/officeDocument/2006/relationships/image" Target="../media/image27.png"/></Relationships>
</file>

<file path=ppt/slides/_rels/slide2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slide" Target="slide2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merton.gov.uk/business-and-consumers/health-and-safety/health-and-safety-for-merton-staff-and-contractors/accident-and-incident-reportin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slide" Target="slide4.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health.andsafety@merton.gov.uk" TargetMode="External"/><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25.xml"/><Relationship Id="rId3" Type="http://schemas.openxmlformats.org/officeDocument/2006/relationships/slide" Target="slide7.xml"/><Relationship Id="rId7" Type="http://schemas.openxmlformats.org/officeDocument/2006/relationships/slide" Target="slide15.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755775"/>
          </a:xfrm>
        </p:spPr>
        <p:txBody>
          <a:bodyPr>
            <a:normAutofit fontScale="90000"/>
          </a:bodyPr>
          <a:lstStyle/>
          <a:p>
            <a:r>
              <a:rPr lang="en-GB" dirty="0" smtClean="0"/>
              <a:t>Accident/Incident Reporting &amp; Potentially Violent Persons (PVP) System</a:t>
            </a:r>
            <a:endParaRPr lang="en-GB" dirty="0"/>
          </a:p>
        </p:txBody>
      </p:sp>
      <p:sp>
        <p:nvSpPr>
          <p:cNvPr id="3" name="Subtitle 2"/>
          <p:cNvSpPr>
            <a:spLocks noGrp="1"/>
          </p:cNvSpPr>
          <p:nvPr>
            <p:ph type="subTitle" idx="1"/>
          </p:nvPr>
        </p:nvSpPr>
        <p:spPr/>
        <p:txBody>
          <a:bodyPr>
            <a:normAutofit fontScale="92500" lnSpcReduction="10000"/>
          </a:bodyPr>
          <a:lstStyle/>
          <a:p>
            <a:r>
              <a:rPr lang="en-GB" dirty="0" smtClean="0"/>
              <a:t>Using the accident/incident &amp; PVP system if you are a Head teacher, School Business Manager/administrator or Manager in Merton.</a:t>
            </a:r>
            <a:endParaRPr lang="en-GB" dirty="0"/>
          </a:p>
        </p:txBody>
      </p:sp>
    </p:spTree>
    <p:extLst>
      <p:ext uri="{BB962C8B-B14F-4D97-AF65-F5344CB8AC3E}">
        <p14:creationId xmlns:p14="http://schemas.microsoft.com/office/powerpoint/2010/main" val="2277260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System Homepage – </a:t>
            </a:r>
            <a:r>
              <a:rPr lang="en-GB" dirty="0" smtClean="0"/>
              <a:t>Reporting for any person without an Employee number</a:t>
            </a:r>
            <a:endParaRPr lang="en-GB" dirty="0"/>
          </a:p>
        </p:txBody>
      </p:sp>
      <p:pic>
        <p:nvPicPr>
          <p:cNvPr id="4" name="Content Placeholder 3"/>
          <p:cNvPicPr>
            <a:picLocks noGrp="1" noChangeAspect="1"/>
          </p:cNvPicPr>
          <p:nvPr>
            <p:ph idx="1"/>
          </p:nvPr>
        </p:nvPicPr>
        <p:blipFill>
          <a:blip r:embed="rId2"/>
          <a:stretch>
            <a:fillRect/>
          </a:stretch>
        </p:blipFill>
        <p:spPr>
          <a:xfrm>
            <a:off x="457200" y="2065696"/>
            <a:ext cx="8229600" cy="1786526"/>
          </a:xfrm>
          <a:prstGeom prst="rect">
            <a:avLst/>
          </a:prstGeom>
        </p:spPr>
      </p:pic>
      <p:sp>
        <p:nvSpPr>
          <p:cNvPr id="5" name="TextBox 4"/>
          <p:cNvSpPr txBox="1"/>
          <p:nvPr/>
        </p:nvSpPr>
        <p:spPr>
          <a:xfrm>
            <a:off x="457200" y="1494046"/>
            <a:ext cx="8424936" cy="461665"/>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To report for anyone who is not a Merton employee (i.e. pupils, schools staff, shared service staff etc.), type their surname and date of birth (if known) as shown below, then click </a:t>
            </a:r>
            <a:r>
              <a:rPr lang="en-GB" sz="1200" b="1" dirty="0" smtClean="0">
                <a:latin typeface="Arial" panose="020B0604020202020204" pitchFamily="34" charset="0"/>
                <a:cs typeface="Arial" panose="020B0604020202020204" pitchFamily="34" charset="0"/>
              </a:rPr>
              <a:t>Search</a:t>
            </a:r>
            <a:r>
              <a:rPr lang="en-GB" sz="1200" dirty="0" smtClean="0">
                <a:latin typeface="Arial" panose="020B0604020202020204" pitchFamily="34" charset="0"/>
                <a:cs typeface="Arial" panose="020B0604020202020204" pitchFamily="34" charset="0"/>
              </a:rPr>
              <a:t>.</a:t>
            </a:r>
            <a:endParaRPr lang="en-GB" sz="1200" dirty="0">
              <a:latin typeface="Arial" panose="020B0604020202020204" pitchFamily="34" charset="0"/>
              <a:cs typeface="Arial" panose="020B0604020202020204" pitchFamily="34" charset="0"/>
            </a:endParaRPr>
          </a:p>
        </p:txBody>
      </p:sp>
      <p:sp>
        <p:nvSpPr>
          <p:cNvPr id="6" name="TextBox 5"/>
          <p:cNvSpPr txBox="1"/>
          <p:nvPr/>
        </p:nvSpPr>
        <p:spPr>
          <a:xfrm>
            <a:off x="4569502" y="2895858"/>
            <a:ext cx="4114800" cy="1200329"/>
          </a:xfrm>
          <a:prstGeom prst="rect">
            <a:avLst/>
          </a:prstGeom>
          <a:noFill/>
          <a:ln w="28575">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 </a:t>
            </a:r>
            <a:r>
              <a:rPr lang="en-GB" sz="1200" dirty="0" smtClean="0">
                <a:latin typeface="Arial" panose="020B0604020202020204" pitchFamily="34" charset="0"/>
                <a:cs typeface="Arial" panose="020B0604020202020204" pitchFamily="34" charset="0"/>
              </a:rPr>
              <a:t>It is not compulsory to enter the injured person’s date of birth at this stage; however, if the accident is reportable under the Reporting of Injuries, Diseases and Dangerous Occurrences Regulations (RIDDOR), you will need their date of birth to report it to the Health and Safety Executive</a:t>
            </a:r>
            <a:endParaRPr lang="en-GB" sz="1200" dirty="0">
              <a:latin typeface="Arial" panose="020B0604020202020204" pitchFamily="34" charset="0"/>
              <a:cs typeface="Arial" panose="020B0604020202020204" pitchFamily="34" charset="0"/>
            </a:endParaRPr>
          </a:p>
        </p:txBody>
      </p:sp>
      <p:sp>
        <p:nvSpPr>
          <p:cNvPr id="8" name="TextBox 7"/>
          <p:cNvSpPr txBox="1"/>
          <p:nvPr/>
        </p:nvSpPr>
        <p:spPr>
          <a:xfrm>
            <a:off x="293874" y="4185613"/>
            <a:ext cx="8424936" cy="646331"/>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Once you have clicked Search, the following pop up window will appear, showing the details of any persons on the database with the surname entered. If the correct name is present, select the toggle for the correct person and then click </a:t>
            </a:r>
            <a:r>
              <a:rPr lang="en-GB" sz="1200" b="1" dirty="0" smtClean="0">
                <a:latin typeface="Arial" panose="020B0604020202020204" pitchFamily="34" charset="0"/>
                <a:cs typeface="Arial" panose="020B0604020202020204" pitchFamily="34" charset="0"/>
              </a:rPr>
              <a:t>Select</a:t>
            </a:r>
            <a:r>
              <a:rPr lang="en-GB" sz="1200" dirty="0" smtClean="0">
                <a:latin typeface="Arial" panose="020B0604020202020204" pitchFamily="34" charset="0"/>
                <a:cs typeface="Arial" panose="020B0604020202020204" pitchFamily="34" charset="0"/>
              </a:rPr>
              <a:t> to continue.</a:t>
            </a:r>
            <a:endParaRPr lang="en-GB" sz="1200" dirty="0">
              <a:latin typeface="Arial" panose="020B0604020202020204" pitchFamily="34" charset="0"/>
              <a:cs typeface="Arial" panose="020B0604020202020204" pitchFamily="34" charset="0"/>
            </a:endParaRPr>
          </a:p>
        </p:txBody>
      </p:sp>
      <p:sp>
        <p:nvSpPr>
          <p:cNvPr id="9" name="TextBox 8"/>
          <p:cNvSpPr txBox="1"/>
          <p:nvPr/>
        </p:nvSpPr>
        <p:spPr>
          <a:xfrm>
            <a:off x="6926994" y="5283610"/>
            <a:ext cx="1791816" cy="830997"/>
          </a:xfrm>
          <a:prstGeom prst="rect">
            <a:avLst/>
          </a:prstGeom>
          <a:noFill/>
          <a:ln w="28575">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 </a:t>
            </a:r>
            <a:r>
              <a:rPr lang="en-GB" sz="1200" dirty="0" smtClean="0">
                <a:latin typeface="Arial" panose="020B0604020202020204" pitchFamily="34" charset="0"/>
                <a:cs typeface="Arial" panose="020B0604020202020204" pitchFamily="34" charset="0"/>
              </a:rPr>
              <a:t>If you cannot find the correct person, you will need to add them – see </a:t>
            </a:r>
            <a:r>
              <a:rPr lang="en-GB" sz="1200" dirty="0" smtClean="0">
                <a:latin typeface="Arial" panose="020B0604020202020204" pitchFamily="34" charset="0"/>
                <a:cs typeface="Arial" panose="020B0604020202020204" pitchFamily="34" charset="0"/>
                <a:hlinkClick r:id="rId3" action="ppaction://hlinksldjump"/>
              </a:rPr>
              <a:t>this slide</a:t>
            </a:r>
            <a:endParaRPr lang="en-GB" sz="1200" dirty="0">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4"/>
          <a:stretch>
            <a:fillRect/>
          </a:stretch>
        </p:blipFill>
        <p:spPr>
          <a:xfrm>
            <a:off x="723936" y="4864575"/>
            <a:ext cx="5576256" cy="1840901"/>
          </a:xfrm>
          <a:prstGeom prst="rect">
            <a:avLst/>
          </a:prstGeom>
        </p:spPr>
      </p:pic>
      <p:sp>
        <p:nvSpPr>
          <p:cNvPr id="11" name="Rectangle 10"/>
          <p:cNvSpPr/>
          <p:nvPr/>
        </p:nvSpPr>
        <p:spPr>
          <a:xfrm>
            <a:off x="821313" y="5883367"/>
            <a:ext cx="216024" cy="144016"/>
          </a:xfrm>
          <a:prstGeom prst="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601719" y="5678376"/>
            <a:ext cx="244434" cy="276999"/>
          </a:xfrm>
          <a:prstGeom prst="rect">
            <a:avLst/>
          </a:prstGeom>
          <a:noFill/>
        </p:spPr>
        <p:txBody>
          <a:bodyPr wrap="square" rtlCol="0">
            <a:spAutoFit/>
          </a:bodyPr>
          <a:lstStyle/>
          <a:p>
            <a:r>
              <a:rPr lang="en-GB" sz="1200" b="1" dirty="0">
                <a:solidFill>
                  <a:srgbClr val="FF0000"/>
                </a:solidFill>
                <a:latin typeface="Arial" panose="020B0604020202020204" pitchFamily="34" charset="0"/>
                <a:cs typeface="Arial" panose="020B0604020202020204" pitchFamily="34" charset="0"/>
              </a:rPr>
              <a:t>1</a:t>
            </a:r>
          </a:p>
        </p:txBody>
      </p:sp>
      <p:sp>
        <p:nvSpPr>
          <p:cNvPr id="15" name="Rectangle 14"/>
          <p:cNvSpPr/>
          <p:nvPr/>
        </p:nvSpPr>
        <p:spPr>
          <a:xfrm>
            <a:off x="5563203" y="6309319"/>
            <a:ext cx="691486" cy="396157"/>
          </a:xfrm>
          <a:prstGeom prst="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5318769" y="6130468"/>
            <a:ext cx="244434" cy="276999"/>
          </a:xfrm>
          <a:prstGeom prst="rect">
            <a:avLst/>
          </a:prstGeom>
          <a:noFill/>
        </p:spPr>
        <p:txBody>
          <a:bodyPr wrap="square" rtlCol="0">
            <a:spAutoFit/>
          </a:bodyPr>
          <a:lstStyle/>
          <a:p>
            <a:r>
              <a:rPr lang="en-GB" sz="1200" b="1" dirty="0" smtClean="0">
                <a:solidFill>
                  <a:srgbClr val="FF0000"/>
                </a:solidFill>
                <a:latin typeface="Arial" panose="020B0604020202020204" pitchFamily="34" charset="0"/>
                <a:cs typeface="Arial" panose="020B0604020202020204" pitchFamily="34" charset="0"/>
              </a:rPr>
              <a:t>2</a:t>
            </a:r>
            <a:endParaRPr lang="en-GB"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3705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System Homepage – Reporting for any person without an Employee number</a:t>
            </a:r>
          </a:p>
        </p:txBody>
      </p:sp>
      <p:pic>
        <p:nvPicPr>
          <p:cNvPr id="4" name="Content Placeholder 3"/>
          <p:cNvPicPr>
            <a:picLocks noGrp="1" noChangeAspect="1"/>
          </p:cNvPicPr>
          <p:nvPr>
            <p:ph idx="1"/>
          </p:nvPr>
        </p:nvPicPr>
        <p:blipFill>
          <a:blip r:embed="rId2"/>
          <a:stretch>
            <a:fillRect/>
          </a:stretch>
        </p:blipFill>
        <p:spPr>
          <a:xfrm>
            <a:off x="606740" y="2032119"/>
            <a:ext cx="7930519" cy="4525963"/>
          </a:xfrm>
          <a:prstGeom prst="rect">
            <a:avLst/>
          </a:prstGeom>
        </p:spPr>
      </p:pic>
      <p:sp>
        <p:nvSpPr>
          <p:cNvPr id="5" name="TextBox 4"/>
          <p:cNvSpPr txBox="1"/>
          <p:nvPr/>
        </p:nvSpPr>
        <p:spPr>
          <a:xfrm>
            <a:off x="457200" y="1494046"/>
            <a:ext cx="8424936" cy="461665"/>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Once you have selected the right person from the database, click </a:t>
            </a:r>
            <a:r>
              <a:rPr lang="en-GB" sz="1200" b="1" dirty="0" smtClean="0">
                <a:latin typeface="Arial" panose="020B0604020202020204" pitchFamily="34" charset="0"/>
                <a:cs typeface="Arial" panose="020B0604020202020204" pitchFamily="34" charset="0"/>
              </a:rPr>
              <a:t>Yes</a:t>
            </a:r>
            <a:r>
              <a:rPr lang="en-GB" sz="1200" dirty="0" smtClean="0">
                <a:latin typeface="Arial" panose="020B0604020202020204" pitchFamily="34" charset="0"/>
                <a:cs typeface="Arial" panose="020B0604020202020204" pitchFamily="34" charset="0"/>
              </a:rPr>
              <a:t> and then </a:t>
            </a:r>
            <a:r>
              <a:rPr lang="en-GB" sz="1200" b="1" dirty="0" smtClean="0">
                <a:latin typeface="Arial" panose="020B0604020202020204" pitchFamily="34" charset="0"/>
                <a:cs typeface="Arial" panose="020B0604020202020204" pitchFamily="34" charset="0"/>
              </a:rPr>
              <a:t>Next</a:t>
            </a:r>
            <a:r>
              <a:rPr lang="en-GB" sz="1200" dirty="0" smtClean="0">
                <a:latin typeface="Arial" panose="020B0604020202020204" pitchFamily="34" charset="0"/>
                <a:cs typeface="Arial" panose="020B0604020202020204" pitchFamily="34" charset="0"/>
              </a:rPr>
              <a:t> to move onto reporting the accident/incident</a:t>
            </a:r>
            <a:endParaRPr lang="en-GB" sz="1200" dirty="0">
              <a:latin typeface="Arial" panose="020B0604020202020204" pitchFamily="34" charset="0"/>
              <a:cs typeface="Arial" panose="020B0604020202020204" pitchFamily="34" charset="0"/>
            </a:endParaRPr>
          </a:p>
        </p:txBody>
      </p:sp>
      <p:sp>
        <p:nvSpPr>
          <p:cNvPr id="6" name="TextBox 5"/>
          <p:cNvSpPr txBox="1"/>
          <p:nvPr/>
        </p:nvSpPr>
        <p:spPr>
          <a:xfrm>
            <a:off x="606740" y="5013176"/>
            <a:ext cx="6125500" cy="461665"/>
          </a:xfrm>
          <a:prstGeom prst="rect">
            <a:avLst/>
          </a:prstGeom>
          <a:noFill/>
          <a:ln w="28575">
            <a:solidFill>
              <a:srgbClr val="FF33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 </a:t>
            </a:r>
            <a:r>
              <a:rPr lang="en-GB" sz="1200" dirty="0" smtClean="0">
                <a:latin typeface="Arial" panose="020B0604020202020204" pitchFamily="34" charset="0"/>
                <a:cs typeface="Arial" panose="020B0604020202020204" pitchFamily="34" charset="0"/>
              </a:rPr>
              <a:t>As before, if you cannot find the correct person, you will need to add them manually – see </a:t>
            </a:r>
            <a:r>
              <a:rPr lang="en-GB" sz="1200" dirty="0" smtClean="0">
                <a:latin typeface="Arial" panose="020B0604020202020204" pitchFamily="34" charset="0"/>
                <a:cs typeface="Arial" panose="020B0604020202020204" pitchFamily="34" charset="0"/>
                <a:hlinkClick r:id="rId3" action="ppaction://hlinksldjump"/>
              </a:rPr>
              <a:t>this </a:t>
            </a:r>
            <a:r>
              <a:rPr lang="en-GB" sz="1200" dirty="0" smtClean="0">
                <a:latin typeface="Arial" panose="020B0604020202020204" pitchFamily="34" charset="0"/>
                <a:cs typeface="Arial" panose="020B0604020202020204" pitchFamily="34" charset="0"/>
                <a:hlinkClick r:id="rId3" action="ppaction://hlinksldjump"/>
              </a:rPr>
              <a:t>slide</a:t>
            </a:r>
            <a:r>
              <a:rPr lang="en-GB" sz="1200" dirty="0" smtClean="0">
                <a:latin typeface="Arial" panose="020B0604020202020204" pitchFamily="34" charset="0"/>
                <a:cs typeface="Arial" panose="020B0604020202020204" pitchFamily="34" charset="0"/>
              </a:rPr>
              <a:t> for instruction on how to do this.</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6578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System Homepage – Reporting for any person without an Employee number</a:t>
            </a:r>
          </a:p>
        </p:txBody>
      </p:sp>
      <p:pic>
        <p:nvPicPr>
          <p:cNvPr id="4" name="Content Placeholder 3"/>
          <p:cNvPicPr>
            <a:picLocks noGrp="1" noChangeAspect="1"/>
          </p:cNvPicPr>
          <p:nvPr>
            <p:ph idx="1"/>
          </p:nvPr>
        </p:nvPicPr>
        <p:blipFill>
          <a:blip r:embed="rId2"/>
          <a:stretch>
            <a:fillRect/>
          </a:stretch>
        </p:blipFill>
        <p:spPr>
          <a:xfrm>
            <a:off x="457200" y="2276872"/>
            <a:ext cx="8229600" cy="3700836"/>
          </a:xfrm>
          <a:prstGeom prst="rect">
            <a:avLst/>
          </a:prstGeom>
        </p:spPr>
      </p:pic>
      <p:sp>
        <p:nvSpPr>
          <p:cNvPr id="5" name="TextBox 4"/>
          <p:cNvSpPr txBox="1"/>
          <p:nvPr/>
        </p:nvSpPr>
        <p:spPr>
          <a:xfrm>
            <a:off x="606388" y="1570255"/>
            <a:ext cx="7931224" cy="461665"/>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If you were unable to find the right person on the database, you can add them manually by selecting ‘</a:t>
            </a:r>
            <a:r>
              <a:rPr lang="en-GB" sz="1200" b="1" dirty="0" smtClean="0">
                <a:latin typeface="Arial" panose="020B0604020202020204" pitchFamily="34" charset="0"/>
                <a:cs typeface="Arial" panose="020B0604020202020204" pitchFamily="34" charset="0"/>
              </a:rPr>
              <a:t>Yes</a:t>
            </a:r>
            <a:r>
              <a:rPr lang="en-GB" sz="1200" dirty="0" smtClean="0">
                <a:latin typeface="Arial" panose="020B0604020202020204" pitchFamily="34" charset="0"/>
                <a:cs typeface="Arial" panose="020B0604020202020204" pitchFamily="34" charset="0"/>
              </a:rPr>
              <a:t>’ to ‘</a:t>
            </a:r>
            <a:r>
              <a:rPr lang="en-GB" sz="1200" b="1" dirty="0" smtClean="0">
                <a:latin typeface="Arial" panose="020B0604020202020204" pitchFamily="34" charset="0"/>
                <a:cs typeface="Arial" panose="020B0604020202020204" pitchFamily="34" charset="0"/>
              </a:rPr>
              <a:t>Do you want to add a new person?</a:t>
            </a:r>
            <a:r>
              <a:rPr lang="en-GB" sz="1200" dirty="0" smtClean="0">
                <a:latin typeface="Arial" panose="020B0604020202020204" pitchFamily="34" charset="0"/>
                <a:cs typeface="Arial" panose="020B0604020202020204" pitchFamily="34" charset="0"/>
              </a:rPr>
              <a:t>’ As shown below:</a:t>
            </a:r>
            <a:endParaRPr lang="en-GB" sz="1200" dirty="0">
              <a:latin typeface="Arial" panose="020B0604020202020204" pitchFamily="34" charset="0"/>
              <a:cs typeface="Arial" panose="020B0604020202020204" pitchFamily="34" charset="0"/>
            </a:endParaRPr>
          </a:p>
        </p:txBody>
      </p:sp>
      <p:sp>
        <p:nvSpPr>
          <p:cNvPr id="6" name="Rectangle 5"/>
          <p:cNvSpPr/>
          <p:nvPr/>
        </p:nvSpPr>
        <p:spPr>
          <a:xfrm>
            <a:off x="3419872" y="5301208"/>
            <a:ext cx="432048"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4572000" y="5086054"/>
            <a:ext cx="3245532" cy="646331"/>
          </a:xfrm>
          <a:prstGeom prst="rect">
            <a:avLst/>
          </a:prstGeom>
          <a:noFill/>
          <a:ln w="28575">
            <a:solidFill>
              <a:srgbClr val="FF33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a:t>
            </a:r>
            <a:r>
              <a:rPr lang="en-GB" sz="1200" dirty="0" smtClean="0">
                <a:latin typeface="Arial" panose="020B0604020202020204" pitchFamily="34" charset="0"/>
                <a:cs typeface="Arial" panose="020B0604020202020204" pitchFamily="34" charset="0"/>
              </a:rPr>
              <a:t> Selecting </a:t>
            </a:r>
            <a:r>
              <a:rPr lang="en-GB" sz="1200" b="1" dirty="0" smtClean="0">
                <a:latin typeface="Arial" panose="020B0604020202020204" pitchFamily="34" charset="0"/>
                <a:cs typeface="Arial" panose="020B0604020202020204" pitchFamily="34" charset="0"/>
              </a:rPr>
              <a:t>Yes</a:t>
            </a:r>
            <a:r>
              <a:rPr lang="en-GB" sz="1200" dirty="0" smtClean="0">
                <a:latin typeface="Arial" panose="020B0604020202020204" pitchFamily="34" charset="0"/>
                <a:cs typeface="Arial" panose="020B0604020202020204" pitchFamily="34" charset="0"/>
              </a:rPr>
              <a:t> will prompt a set of fields to appear asking for the person’s details; this is shown in the </a:t>
            </a:r>
            <a:r>
              <a:rPr lang="en-GB" sz="1200" dirty="0" smtClean="0">
                <a:latin typeface="Arial" panose="020B0604020202020204" pitchFamily="34" charset="0"/>
                <a:cs typeface="Arial" panose="020B0604020202020204" pitchFamily="34" charset="0"/>
                <a:hlinkClick r:id="rId3" action="ppaction://hlinksldjump"/>
              </a:rPr>
              <a:t>next slide</a:t>
            </a:r>
            <a:r>
              <a:rPr lang="en-GB" sz="1200" dirty="0" smtClean="0">
                <a:latin typeface="Arial" panose="020B0604020202020204" pitchFamily="34" charset="0"/>
                <a:cs typeface="Arial" panose="020B0604020202020204" pitchFamily="34" charset="0"/>
              </a:rPr>
              <a:t>.</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8422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Adding a person to the database</a:t>
            </a:r>
            <a:endParaRPr lang="en-GB" dirty="0"/>
          </a:p>
        </p:txBody>
      </p:sp>
      <p:pic>
        <p:nvPicPr>
          <p:cNvPr id="4" name="Content Placeholder 3"/>
          <p:cNvPicPr>
            <a:picLocks noGrp="1" noChangeAspect="1"/>
          </p:cNvPicPr>
          <p:nvPr>
            <p:ph idx="1"/>
          </p:nvPr>
        </p:nvPicPr>
        <p:blipFill>
          <a:blip r:embed="rId2"/>
          <a:stretch>
            <a:fillRect/>
          </a:stretch>
        </p:blipFill>
        <p:spPr>
          <a:xfrm>
            <a:off x="1691679" y="1556792"/>
            <a:ext cx="4405391" cy="3888432"/>
          </a:xfrm>
          <a:prstGeom prst="rect">
            <a:avLst/>
          </a:prstGeom>
        </p:spPr>
      </p:pic>
      <p:sp>
        <p:nvSpPr>
          <p:cNvPr id="5" name="TextBox 4"/>
          <p:cNvSpPr txBox="1"/>
          <p:nvPr/>
        </p:nvSpPr>
        <p:spPr>
          <a:xfrm>
            <a:off x="2159732" y="1210216"/>
            <a:ext cx="4824536" cy="276999"/>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Fill in </a:t>
            </a:r>
            <a:r>
              <a:rPr lang="en-GB" sz="1200" dirty="0" smtClean="0">
                <a:latin typeface="Arial" panose="020B0604020202020204" pitchFamily="34" charset="0"/>
                <a:cs typeface="Arial" panose="020B0604020202020204" pitchFamily="34" charset="0"/>
              </a:rPr>
              <a:t>the </a:t>
            </a:r>
            <a:r>
              <a:rPr lang="en-GB" sz="1200" dirty="0" smtClean="0">
                <a:latin typeface="Arial" panose="020B0604020202020204" pitchFamily="34" charset="0"/>
                <a:cs typeface="Arial" panose="020B0604020202020204" pitchFamily="34" charset="0"/>
              </a:rPr>
              <a:t>details of the person to the relevant fields, then press </a:t>
            </a:r>
            <a:r>
              <a:rPr lang="en-GB" sz="1200" b="1" dirty="0" smtClean="0">
                <a:latin typeface="Arial" panose="020B0604020202020204" pitchFamily="34" charset="0"/>
                <a:cs typeface="Arial" panose="020B0604020202020204" pitchFamily="34" charset="0"/>
              </a:rPr>
              <a:t>Add</a:t>
            </a:r>
            <a:r>
              <a:rPr lang="en-GB" sz="1200" dirty="0" smtClean="0">
                <a:latin typeface="Arial" panose="020B0604020202020204" pitchFamily="34" charset="0"/>
                <a:cs typeface="Arial" panose="020B0604020202020204" pitchFamily="34" charset="0"/>
              </a:rPr>
              <a:t>. </a:t>
            </a:r>
            <a:endParaRPr lang="en-GB" sz="1200" dirty="0">
              <a:latin typeface="Arial" panose="020B0604020202020204" pitchFamily="34" charset="0"/>
              <a:cs typeface="Arial" panose="020B0604020202020204" pitchFamily="34" charset="0"/>
            </a:endParaRPr>
          </a:p>
        </p:txBody>
      </p:sp>
      <p:sp>
        <p:nvSpPr>
          <p:cNvPr id="6" name="TextBox 5"/>
          <p:cNvSpPr txBox="1"/>
          <p:nvPr/>
        </p:nvSpPr>
        <p:spPr>
          <a:xfrm>
            <a:off x="6444208" y="3429000"/>
            <a:ext cx="2520280" cy="1569660"/>
          </a:xfrm>
          <a:prstGeom prst="rect">
            <a:avLst/>
          </a:prstGeom>
          <a:noFill/>
          <a:ln w="28575">
            <a:solidFill>
              <a:srgbClr val="FF33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 </a:t>
            </a:r>
            <a:r>
              <a:rPr lang="en-GB" sz="1200" dirty="0" smtClean="0">
                <a:latin typeface="Arial" panose="020B0604020202020204" pitchFamily="34" charset="0"/>
                <a:cs typeface="Arial" panose="020B0604020202020204" pitchFamily="34" charset="0"/>
              </a:rPr>
              <a:t>It is not mandatory to add the person’s address at this stage; </a:t>
            </a:r>
            <a:r>
              <a:rPr lang="en-GB" sz="1200" i="1" u="sng" dirty="0" smtClean="0">
                <a:latin typeface="Arial" panose="020B0604020202020204" pitchFamily="34" charset="0"/>
                <a:cs typeface="Arial" panose="020B0604020202020204" pitchFamily="34" charset="0"/>
              </a:rPr>
              <a:t>however</a:t>
            </a:r>
            <a:r>
              <a:rPr lang="en-GB" sz="1200" dirty="0" smtClean="0">
                <a:latin typeface="Arial" panose="020B0604020202020204" pitchFamily="34" charset="0"/>
                <a:cs typeface="Arial" panose="020B0604020202020204" pitchFamily="34" charset="0"/>
              </a:rPr>
              <a:t>, it will be </a:t>
            </a:r>
            <a:r>
              <a:rPr lang="en-GB" sz="1200" dirty="0" smtClean="0">
                <a:latin typeface="Arial" panose="020B0604020202020204" pitchFamily="34" charset="0"/>
                <a:cs typeface="Arial" panose="020B0604020202020204" pitchFamily="34" charset="0"/>
              </a:rPr>
              <a:t>required later in the form </a:t>
            </a:r>
            <a:r>
              <a:rPr lang="en-GB" sz="1200" dirty="0" smtClean="0">
                <a:latin typeface="Arial" panose="020B0604020202020204" pitchFamily="34" charset="0"/>
                <a:cs typeface="Arial" panose="020B0604020202020204" pitchFamily="34" charset="0"/>
              </a:rPr>
              <a:t>if the accident/incident is reportable under the Reporting of Injuries, Diseases and Dangerous Occurrences Regulations 2013 (RIDDOR).</a:t>
            </a:r>
            <a:endParaRPr lang="en-GB" sz="1200" dirty="0">
              <a:latin typeface="Arial" panose="020B0604020202020204" pitchFamily="34" charset="0"/>
              <a:cs typeface="Arial" panose="020B0604020202020204" pitchFamily="34" charset="0"/>
            </a:endParaRPr>
          </a:p>
        </p:txBody>
      </p:sp>
      <p:cxnSp>
        <p:nvCxnSpPr>
          <p:cNvPr id="7" name="Straight Connector 6"/>
          <p:cNvCxnSpPr>
            <a:endCxn id="6" idx="1"/>
          </p:cNvCxnSpPr>
          <p:nvPr/>
        </p:nvCxnSpPr>
        <p:spPr>
          <a:xfrm>
            <a:off x="6097070" y="4213830"/>
            <a:ext cx="347138"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431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Adding a person to the database</a:t>
            </a:r>
          </a:p>
        </p:txBody>
      </p:sp>
      <p:pic>
        <p:nvPicPr>
          <p:cNvPr id="4" name="Content Placeholder 3"/>
          <p:cNvPicPr>
            <a:picLocks noGrp="1" noChangeAspect="1"/>
          </p:cNvPicPr>
          <p:nvPr>
            <p:ph idx="1"/>
          </p:nvPr>
        </p:nvPicPr>
        <p:blipFill>
          <a:blip r:embed="rId2"/>
          <a:stretch>
            <a:fillRect/>
          </a:stretch>
        </p:blipFill>
        <p:spPr>
          <a:xfrm>
            <a:off x="938211" y="2276872"/>
            <a:ext cx="7267575" cy="2409825"/>
          </a:xfrm>
          <a:prstGeom prst="rect">
            <a:avLst/>
          </a:prstGeom>
        </p:spPr>
      </p:pic>
      <p:sp>
        <p:nvSpPr>
          <p:cNvPr id="5" name="TextBox 4"/>
          <p:cNvSpPr txBox="1"/>
          <p:nvPr/>
        </p:nvSpPr>
        <p:spPr>
          <a:xfrm>
            <a:off x="1547664" y="1340768"/>
            <a:ext cx="5976664" cy="461665"/>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Once the person’s details have been added, the following question will appear (you may need to scroll to find it). Select </a:t>
            </a:r>
            <a:r>
              <a:rPr lang="en-GB" sz="1200" b="1" dirty="0" smtClean="0">
                <a:latin typeface="Arial" panose="020B0604020202020204" pitchFamily="34" charset="0"/>
                <a:cs typeface="Arial" panose="020B0604020202020204" pitchFamily="34" charset="0"/>
              </a:rPr>
              <a:t>Yes</a:t>
            </a:r>
            <a:r>
              <a:rPr lang="en-GB" sz="1200" dirty="0" smtClean="0">
                <a:latin typeface="Arial" panose="020B0604020202020204" pitchFamily="34" charset="0"/>
                <a:cs typeface="Arial" panose="020B0604020202020204" pitchFamily="34" charset="0"/>
              </a:rPr>
              <a:t> and then press </a:t>
            </a:r>
            <a:r>
              <a:rPr lang="en-GB" sz="1200" b="1" dirty="0" smtClean="0">
                <a:latin typeface="Arial" panose="020B0604020202020204" pitchFamily="34" charset="0"/>
                <a:cs typeface="Arial" panose="020B0604020202020204" pitchFamily="34" charset="0"/>
              </a:rPr>
              <a:t>Next</a:t>
            </a:r>
            <a:r>
              <a:rPr lang="en-GB" sz="1200" dirty="0" smtClean="0">
                <a:latin typeface="Arial" panose="020B0604020202020204" pitchFamily="34" charset="0"/>
                <a:cs typeface="Arial" panose="020B0604020202020204" pitchFamily="34" charset="0"/>
              </a:rPr>
              <a:t> to start the report. </a:t>
            </a:r>
            <a:endParaRPr lang="en-GB" sz="1200" dirty="0">
              <a:latin typeface="Arial" panose="020B0604020202020204" pitchFamily="34" charset="0"/>
              <a:cs typeface="Arial" panose="020B0604020202020204" pitchFamily="34" charset="0"/>
            </a:endParaRPr>
          </a:p>
        </p:txBody>
      </p:sp>
      <p:sp>
        <p:nvSpPr>
          <p:cNvPr id="3" name="Rectangle 2"/>
          <p:cNvSpPr/>
          <p:nvPr/>
        </p:nvSpPr>
        <p:spPr>
          <a:xfrm>
            <a:off x="3491880" y="2353190"/>
            <a:ext cx="432048" cy="261156"/>
          </a:xfrm>
          <a:prstGeom prst="rect">
            <a:avLst/>
          </a:prstGeom>
          <a:noFill/>
          <a:ln w="190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7319911" y="4221088"/>
            <a:ext cx="897482" cy="465609"/>
          </a:xfrm>
          <a:prstGeom prst="rect">
            <a:avLst/>
          </a:prstGeom>
          <a:noFill/>
          <a:ln w="190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227699" y="2014636"/>
            <a:ext cx="288032" cy="338554"/>
          </a:xfrm>
          <a:prstGeom prst="rect">
            <a:avLst/>
          </a:prstGeom>
          <a:noFill/>
        </p:spPr>
        <p:txBody>
          <a:bodyPr wrap="square" rtlCol="0">
            <a:spAutoFit/>
          </a:bodyPr>
          <a:lstStyle/>
          <a:p>
            <a:r>
              <a:rPr lang="en-GB" sz="1600" b="1" dirty="0" smtClean="0">
                <a:solidFill>
                  <a:srgbClr val="FF0000"/>
                </a:solidFill>
                <a:latin typeface="Arial" panose="020B0604020202020204" pitchFamily="34" charset="0"/>
                <a:cs typeface="Arial" panose="020B0604020202020204" pitchFamily="34" charset="0"/>
              </a:rPr>
              <a:t>1</a:t>
            </a:r>
            <a:endParaRPr lang="en-GB" sz="1600" b="1" dirty="0">
              <a:solidFill>
                <a:srgbClr val="FF0000"/>
              </a:solidFill>
              <a:latin typeface="Arial" panose="020B0604020202020204" pitchFamily="34" charset="0"/>
              <a:cs typeface="Arial" panose="020B0604020202020204" pitchFamily="34" charset="0"/>
            </a:endParaRPr>
          </a:p>
        </p:txBody>
      </p:sp>
      <p:sp>
        <p:nvSpPr>
          <p:cNvPr id="8" name="TextBox 7"/>
          <p:cNvSpPr txBox="1"/>
          <p:nvPr/>
        </p:nvSpPr>
        <p:spPr>
          <a:xfrm>
            <a:off x="7080739" y="3895461"/>
            <a:ext cx="288032" cy="338554"/>
          </a:xfrm>
          <a:prstGeom prst="rect">
            <a:avLst/>
          </a:prstGeom>
          <a:noFill/>
        </p:spPr>
        <p:txBody>
          <a:bodyPr wrap="square" rtlCol="0">
            <a:spAutoFit/>
          </a:bodyPr>
          <a:lstStyle/>
          <a:p>
            <a:r>
              <a:rPr lang="en-GB" sz="1600" b="1" dirty="0" smtClean="0">
                <a:solidFill>
                  <a:srgbClr val="FF0000"/>
                </a:solidFill>
                <a:latin typeface="Arial" panose="020B0604020202020204" pitchFamily="34" charset="0"/>
                <a:cs typeface="Arial" panose="020B0604020202020204" pitchFamily="34" charset="0"/>
              </a:rPr>
              <a:t>2</a:t>
            </a:r>
            <a:endParaRPr lang="en-GB" sz="1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7667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Layout – General Details</a:t>
            </a:r>
            <a:endParaRPr lang="en-GB" dirty="0"/>
          </a:p>
        </p:txBody>
      </p:sp>
      <p:pic>
        <p:nvPicPr>
          <p:cNvPr id="4" name="Content Placeholder 3"/>
          <p:cNvPicPr>
            <a:picLocks noGrp="1" noChangeAspect="1"/>
          </p:cNvPicPr>
          <p:nvPr>
            <p:ph idx="1"/>
          </p:nvPr>
        </p:nvPicPr>
        <p:blipFill>
          <a:blip r:embed="rId2"/>
          <a:stretch>
            <a:fillRect/>
          </a:stretch>
        </p:blipFill>
        <p:spPr>
          <a:xfrm>
            <a:off x="539552" y="1988841"/>
            <a:ext cx="6607593" cy="3384376"/>
          </a:xfrm>
          <a:prstGeom prst="rect">
            <a:avLst/>
          </a:prstGeom>
        </p:spPr>
      </p:pic>
      <p:sp>
        <p:nvSpPr>
          <p:cNvPr id="6" name="TextBox 5"/>
          <p:cNvSpPr txBox="1"/>
          <p:nvPr/>
        </p:nvSpPr>
        <p:spPr>
          <a:xfrm>
            <a:off x="7308304" y="2780928"/>
            <a:ext cx="1738536" cy="1200329"/>
          </a:xfrm>
          <a:prstGeom prst="rect">
            <a:avLst/>
          </a:prstGeom>
          <a:noFill/>
          <a:ln w="28575">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 </a:t>
            </a:r>
            <a:r>
              <a:rPr lang="en-GB" sz="1200" dirty="0" smtClean="0">
                <a:latin typeface="Arial" panose="020B0604020202020204" pitchFamily="34" charset="0"/>
                <a:cs typeface="Arial" panose="020B0604020202020204" pitchFamily="34" charset="0"/>
              </a:rPr>
              <a:t>Please ensure that you select the correct Department, otherwise the report will not be logged correctly.</a:t>
            </a:r>
            <a:endParaRPr lang="en-GB" sz="1200" dirty="0">
              <a:latin typeface="Arial" panose="020B0604020202020204" pitchFamily="34" charset="0"/>
              <a:cs typeface="Arial" panose="020B0604020202020204" pitchFamily="34" charset="0"/>
            </a:endParaRPr>
          </a:p>
        </p:txBody>
      </p:sp>
      <p:cxnSp>
        <p:nvCxnSpPr>
          <p:cNvPr id="11" name="Straight Connector 10"/>
          <p:cNvCxnSpPr/>
          <p:nvPr/>
        </p:nvCxnSpPr>
        <p:spPr>
          <a:xfrm>
            <a:off x="7097452" y="3429000"/>
            <a:ext cx="21085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159732" y="1241574"/>
            <a:ext cx="4824536" cy="276999"/>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Fill in the fields </a:t>
            </a:r>
            <a:r>
              <a:rPr lang="en-GB" sz="1200" dirty="0" smtClean="0">
                <a:latin typeface="Arial" panose="020B0604020202020204" pitchFamily="34" charset="0"/>
                <a:cs typeface="Arial" panose="020B0604020202020204" pitchFamily="34" charset="0"/>
              </a:rPr>
              <a:t>with the details </a:t>
            </a:r>
            <a:r>
              <a:rPr lang="en-GB" sz="1200" dirty="0" smtClean="0">
                <a:latin typeface="Arial" panose="020B0604020202020204" pitchFamily="34" charset="0"/>
                <a:cs typeface="Arial" panose="020B0604020202020204" pitchFamily="34" charset="0"/>
              </a:rPr>
              <a:t>of the </a:t>
            </a:r>
            <a:r>
              <a:rPr lang="en-GB" sz="1200" b="1" u="sng" dirty="0" smtClean="0">
                <a:latin typeface="Arial" panose="020B0604020202020204" pitchFamily="34" charset="0"/>
                <a:cs typeface="Arial" panose="020B0604020202020204" pitchFamily="34" charset="0"/>
              </a:rPr>
              <a:t>injured person</a:t>
            </a:r>
            <a:r>
              <a:rPr lang="en-GB" sz="1200" dirty="0" smtClean="0">
                <a:latin typeface="Arial" panose="020B0604020202020204" pitchFamily="34" charset="0"/>
                <a:cs typeface="Arial" panose="020B0604020202020204" pitchFamily="34" charset="0"/>
              </a:rPr>
              <a:t>, not yourself.</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3937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Layout – General Accident or Incident Details</a:t>
            </a:r>
            <a:endParaRPr lang="en-GB" dirty="0"/>
          </a:p>
        </p:txBody>
      </p:sp>
      <p:pic>
        <p:nvPicPr>
          <p:cNvPr id="4" name="Content Placeholder 3"/>
          <p:cNvPicPr>
            <a:picLocks noChangeAspect="1"/>
          </p:cNvPicPr>
          <p:nvPr/>
        </p:nvPicPr>
        <p:blipFill>
          <a:blip r:embed="rId2"/>
          <a:stretch>
            <a:fillRect/>
          </a:stretch>
        </p:blipFill>
        <p:spPr>
          <a:xfrm>
            <a:off x="1259632" y="1417638"/>
            <a:ext cx="6624736" cy="5171342"/>
          </a:xfrm>
          <a:prstGeom prst="rect">
            <a:avLst/>
          </a:prstGeom>
        </p:spPr>
      </p:pic>
      <p:sp>
        <p:nvSpPr>
          <p:cNvPr id="6" name="TextBox 5"/>
          <p:cNvSpPr txBox="1"/>
          <p:nvPr/>
        </p:nvSpPr>
        <p:spPr>
          <a:xfrm>
            <a:off x="5148064" y="4941168"/>
            <a:ext cx="3746902" cy="1200329"/>
          </a:xfrm>
          <a:prstGeom prst="rect">
            <a:avLst/>
          </a:prstGeom>
          <a:noFill/>
          <a:ln w="28575">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a:t>
            </a:r>
            <a:r>
              <a:rPr lang="en-GB" sz="1200" dirty="0" smtClean="0">
                <a:latin typeface="Arial" panose="020B0604020202020204" pitchFamily="34" charset="0"/>
                <a:cs typeface="Arial" panose="020B0604020202020204" pitchFamily="34" charset="0"/>
              </a:rPr>
              <a:t> It is very important that you select </a:t>
            </a:r>
            <a:r>
              <a:rPr lang="en-GB" sz="1200" b="1" dirty="0" smtClean="0">
                <a:latin typeface="Arial" panose="020B0604020202020204" pitchFamily="34" charset="0"/>
                <a:cs typeface="Arial" panose="020B0604020202020204" pitchFamily="34" charset="0"/>
              </a:rPr>
              <a:t>Yes</a:t>
            </a:r>
            <a:r>
              <a:rPr lang="en-GB" sz="1200" dirty="0" smtClean="0">
                <a:latin typeface="Arial" panose="020B0604020202020204" pitchFamily="34" charset="0"/>
                <a:cs typeface="Arial" panose="020B0604020202020204" pitchFamily="34" charset="0"/>
              </a:rPr>
              <a:t> to this question if you believe the incident to be an act of violence or aggression (</a:t>
            </a:r>
            <a:r>
              <a:rPr lang="en-GB" sz="1200" dirty="0" smtClean="0">
                <a:latin typeface="Arial" panose="020B0604020202020204" pitchFamily="34" charset="0"/>
                <a:cs typeface="Arial" panose="020B0604020202020204" pitchFamily="34" charset="0"/>
              </a:rPr>
              <a:t>see the </a:t>
            </a:r>
            <a:r>
              <a:rPr lang="en-GB" sz="1200" dirty="0" smtClean="0">
                <a:latin typeface="Arial" panose="020B0604020202020204" pitchFamily="34" charset="0"/>
                <a:cs typeface="Arial" panose="020B0604020202020204" pitchFamily="34" charset="0"/>
              </a:rPr>
              <a:t>Corporate Policy on Violence at Work). </a:t>
            </a:r>
          </a:p>
          <a:p>
            <a:endParaRPr lang="en-GB" sz="1200" dirty="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If not, press </a:t>
            </a:r>
            <a:r>
              <a:rPr lang="en-GB" sz="1200" b="1" dirty="0" smtClean="0">
                <a:latin typeface="Arial" panose="020B0604020202020204" pitchFamily="34" charset="0"/>
                <a:cs typeface="Arial" panose="020B0604020202020204" pitchFamily="34" charset="0"/>
              </a:rPr>
              <a:t>Next</a:t>
            </a:r>
            <a:r>
              <a:rPr lang="en-GB" sz="1200" dirty="0" smtClean="0">
                <a:latin typeface="Arial" panose="020B0604020202020204" pitchFamily="34" charset="0"/>
                <a:cs typeface="Arial" panose="020B0604020202020204" pitchFamily="34" charset="0"/>
              </a:rPr>
              <a:t> to continue.</a:t>
            </a:r>
            <a:endParaRPr lang="en-GB" sz="1200" dirty="0">
              <a:latin typeface="Arial" panose="020B0604020202020204" pitchFamily="34" charset="0"/>
              <a:cs typeface="Arial" panose="020B0604020202020204" pitchFamily="34" charset="0"/>
            </a:endParaRPr>
          </a:p>
        </p:txBody>
      </p:sp>
      <p:sp>
        <p:nvSpPr>
          <p:cNvPr id="3" name="Rectangle 2"/>
          <p:cNvSpPr/>
          <p:nvPr/>
        </p:nvSpPr>
        <p:spPr>
          <a:xfrm>
            <a:off x="1367644" y="5063109"/>
            <a:ext cx="3024336" cy="288032"/>
          </a:xfrm>
          <a:prstGeom prst="rect">
            <a:avLst/>
          </a:prstGeom>
          <a:noFill/>
          <a:ln w="190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a:stCxn id="3" idx="3"/>
          </p:cNvCxnSpPr>
          <p:nvPr/>
        </p:nvCxnSpPr>
        <p:spPr>
          <a:xfrm>
            <a:off x="4391980" y="5207125"/>
            <a:ext cx="756084"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4166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Layout – Potentially Violent Person Details</a:t>
            </a:r>
            <a:endParaRPr lang="en-GB" dirty="0"/>
          </a:p>
        </p:txBody>
      </p:sp>
      <p:grpSp>
        <p:nvGrpSpPr>
          <p:cNvPr id="3" name="Group 2"/>
          <p:cNvGrpSpPr/>
          <p:nvPr/>
        </p:nvGrpSpPr>
        <p:grpSpPr>
          <a:xfrm>
            <a:off x="2627784" y="1366273"/>
            <a:ext cx="4746022" cy="5463251"/>
            <a:chOff x="2123728" y="1417638"/>
            <a:chExt cx="4746022" cy="5463251"/>
          </a:xfrm>
        </p:grpSpPr>
        <p:pic>
          <p:nvPicPr>
            <p:cNvPr id="4" name="Content Placeholder 3"/>
            <p:cNvPicPr>
              <a:picLocks noChangeAspect="1"/>
            </p:cNvPicPr>
            <p:nvPr/>
          </p:nvPicPr>
          <p:blipFill rotWithShape="1">
            <a:blip r:embed="rId2"/>
            <a:srcRect l="1" r="-1541" b="24701"/>
            <a:stretch/>
          </p:blipFill>
          <p:spPr>
            <a:xfrm>
              <a:off x="2123728" y="1417638"/>
              <a:ext cx="4746022" cy="3306432"/>
            </a:xfrm>
            <a:prstGeom prst="rect">
              <a:avLst/>
            </a:prstGeom>
          </p:spPr>
        </p:pic>
        <p:pic>
          <p:nvPicPr>
            <p:cNvPr id="5" name="Picture 4"/>
            <p:cNvPicPr>
              <a:picLocks noChangeAspect="1"/>
            </p:cNvPicPr>
            <p:nvPr/>
          </p:nvPicPr>
          <p:blipFill>
            <a:blip r:embed="rId3"/>
            <a:stretch>
              <a:fillRect/>
            </a:stretch>
          </p:blipFill>
          <p:spPr>
            <a:xfrm>
              <a:off x="2242863" y="4724070"/>
              <a:ext cx="4507752" cy="2156819"/>
            </a:xfrm>
            <a:prstGeom prst="rect">
              <a:avLst/>
            </a:prstGeom>
          </p:spPr>
        </p:pic>
      </p:grpSp>
      <p:sp>
        <p:nvSpPr>
          <p:cNvPr id="6" name="TextBox 5"/>
          <p:cNvSpPr txBox="1"/>
          <p:nvPr/>
        </p:nvSpPr>
        <p:spPr>
          <a:xfrm>
            <a:off x="168256" y="1124744"/>
            <a:ext cx="2448272" cy="1008112"/>
          </a:xfrm>
          <a:prstGeom prst="rect">
            <a:avLst/>
          </a:prstGeom>
          <a:noFill/>
          <a:ln w="28575">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 </a:t>
            </a:r>
            <a:r>
              <a:rPr lang="en-GB" sz="1200" dirty="0" smtClean="0">
                <a:latin typeface="Arial" panose="020B0604020202020204" pitchFamily="34" charset="0"/>
                <a:cs typeface="Arial" panose="020B0604020202020204" pitchFamily="34" charset="0"/>
              </a:rPr>
              <a:t>If you did not mark the incident as violent or aggressive then move onto the </a:t>
            </a:r>
            <a:r>
              <a:rPr lang="en-GB" sz="1200" dirty="0" smtClean="0">
                <a:latin typeface="Arial" panose="020B0604020202020204" pitchFamily="34" charset="0"/>
                <a:cs typeface="Arial" panose="020B0604020202020204" pitchFamily="34" charset="0"/>
                <a:hlinkClick r:id="rId4" action="ppaction://hlinksldjump"/>
              </a:rPr>
              <a:t>next slide</a:t>
            </a:r>
            <a:r>
              <a:rPr lang="en-GB" sz="1200" dirty="0" smtClean="0">
                <a:latin typeface="Arial" panose="020B0604020202020204" pitchFamily="34" charset="0"/>
                <a:cs typeface="Arial" panose="020B0604020202020204" pitchFamily="34" charset="0"/>
              </a:rPr>
              <a:t>. Otherwise fill in the details and press ‘Next’.</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17703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smtClean="0"/>
              <a:t>Layout - Specific Accident or Incident Details</a:t>
            </a:r>
            <a:endParaRPr lang="en-GB" dirty="0"/>
          </a:p>
        </p:txBody>
      </p:sp>
      <p:pic>
        <p:nvPicPr>
          <p:cNvPr id="4" name="Content Placeholder 3"/>
          <p:cNvPicPr>
            <a:picLocks noGrp="1" noChangeAspect="1"/>
          </p:cNvPicPr>
          <p:nvPr>
            <p:ph idx="1"/>
          </p:nvPr>
        </p:nvPicPr>
        <p:blipFill>
          <a:blip r:embed="rId2"/>
          <a:stretch>
            <a:fillRect/>
          </a:stretch>
        </p:blipFill>
        <p:spPr>
          <a:xfrm>
            <a:off x="454949" y="1195196"/>
            <a:ext cx="5976664" cy="5619736"/>
          </a:xfrm>
          <a:prstGeom prst="rect">
            <a:avLst/>
          </a:prstGeom>
        </p:spPr>
      </p:pic>
      <p:sp>
        <p:nvSpPr>
          <p:cNvPr id="5" name="Oval 4"/>
          <p:cNvSpPr/>
          <p:nvPr/>
        </p:nvSpPr>
        <p:spPr>
          <a:xfrm>
            <a:off x="179512" y="4005064"/>
            <a:ext cx="4032448" cy="27380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6397911" y="2204864"/>
            <a:ext cx="2683996" cy="1569660"/>
          </a:xfrm>
          <a:prstGeom prst="rect">
            <a:avLst/>
          </a:prstGeom>
          <a:noFill/>
          <a:ln w="28575">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a:t>
            </a:r>
            <a:r>
              <a:rPr lang="en-GB" sz="1200" dirty="0" smtClean="0">
                <a:latin typeface="Arial" panose="020B0604020202020204" pitchFamily="34" charset="0"/>
                <a:cs typeface="Arial" panose="020B0604020202020204" pitchFamily="34" charset="0"/>
              </a:rPr>
              <a:t> Please ensure these questions are answered correctly as they will determine whether this must also be reported to the Health and Safety Executive under the Reporting of Injuries and Diseases and Dangerous Occurrences Regulations (RIDDOR).</a:t>
            </a:r>
            <a:endParaRPr lang="en-GB" sz="1200" dirty="0">
              <a:latin typeface="Arial" panose="020B0604020202020204" pitchFamily="34" charset="0"/>
              <a:cs typeface="Arial" panose="020B0604020202020204" pitchFamily="34" charset="0"/>
            </a:endParaRPr>
          </a:p>
        </p:txBody>
      </p:sp>
      <p:cxnSp>
        <p:nvCxnSpPr>
          <p:cNvPr id="7" name="Straight Connector 6"/>
          <p:cNvCxnSpPr/>
          <p:nvPr/>
        </p:nvCxnSpPr>
        <p:spPr>
          <a:xfrm flipH="1">
            <a:off x="3995936" y="3774524"/>
            <a:ext cx="2417278" cy="966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62512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Layout - Statements</a:t>
            </a:r>
            <a:endParaRPr lang="en-GB" dirty="0"/>
          </a:p>
        </p:txBody>
      </p:sp>
      <p:pic>
        <p:nvPicPr>
          <p:cNvPr id="5" name="Content Placeholder 8"/>
          <p:cNvPicPr>
            <a:picLocks noChangeAspect="1"/>
          </p:cNvPicPr>
          <p:nvPr/>
        </p:nvPicPr>
        <p:blipFill>
          <a:blip r:embed="rId2"/>
          <a:stretch>
            <a:fillRect/>
          </a:stretch>
        </p:blipFill>
        <p:spPr>
          <a:xfrm>
            <a:off x="457200" y="1106704"/>
            <a:ext cx="5122912" cy="5519864"/>
          </a:xfrm>
          <a:prstGeom prst="rect">
            <a:avLst/>
          </a:prstGeom>
        </p:spPr>
      </p:pic>
      <p:sp>
        <p:nvSpPr>
          <p:cNvPr id="6" name="Rectangle 5"/>
          <p:cNvSpPr/>
          <p:nvPr/>
        </p:nvSpPr>
        <p:spPr>
          <a:xfrm>
            <a:off x="4788025" y="6237313"/>
            <a:ext cx="787338" cy="4108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TextBox 6"/>
          <p:cNvSpPr txBox="1"/>
          <p:nvPr/>
        </p:nvSpPr>
        <p:spPr>
          <a:xfrm>
            <a:off x="5823359" y="2604209"/>
            <a:ext cx="3168352" cy="646331"/>
          </a:xfrm>
          <a:prstGeom prst="rect">
            <a:avLst/>
          </a:prstGeom>
          <a:no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If your manager’s details are correct press Yes and on submission it will assigned to your manager</a:t>
            </a:r>
            <a:endParaRPr lang="en-GB" sz="1200" dirty="0">
              <a:latin typeface="Arial" panose="020B0604020202020204" pitchFamily="34" charset="0"/>
              <a:cs typeface="Arial" panose="020B0604020202020204" pitchFamily="34" charset="0"/>
            </a:endParaRPr>
          </a:p>
        </p:txBody>
      </p:sp>
      <p:sp>
        <p:nvSpPr>
          <p:cNvPr id="8" name="Rectangle 7"/>
          <p:cNvSpPr/>
          <p:nvPr/>
        </p:nvSpPr>
        <p:spPr>
          <a:xfrm>
            <a:off x="827584" y="3034516"/>
            <a:ext cx="2664296" cy="72530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5819911" y="3375771"/>
            <a:ext cx="2825874" cy="830997"/>
          </a:xfrm>
          <a:prstGeom prst="rect">
            <a:avLst/>
          </a:prstGeom>
          <a:noFill/>
          <a:ln w="28575">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a:t>
            </a:r>
            <a:r>
              <a:rPr lang="en-GB" sz="1200" dirty="0" smtClean="0">
                <a:latin typeface="Arial" panose="020B0604020202020204" pitchFamily="34" charset="0"/>
                <a:cs typeface="Arial" panose="020B0604020202020204" pitchFamily="34" charset="0"/>
              </a:rPr>
              <a:t> If your manager’s details are not correct </a:t>
            </a:r>
            <a:r>
              <a:rPr lang="en-GB" sz="1200" dirty="0" smtClean="0">
                <a:latin typeface="Arial" panose="020B0604020202020204" pitchFamily="34" charset="0"/>
                <a:cs typeface="Arial" panose="020B0604020202020204" pitchFamily="34" charset="0"/>
              </a:rPr>
              <a:t>select </a:t>
            </a:r>
            <a:r>
              <a:rPr lang="en-GB" sz="1200" b="1" dirty="0" smtClean="0">
                <a:latin typeface="Arial" panose="020B0604020202020204" pitchFamily="34" charset="0"/>
                <a:cs typeface="Arial" panose="020B0604020202020204" pitchFamily="34" charset="0"/>
              </a:rPr>
              <a:t>No</a:t>
            </a:r>
            <a:r>
              <a:rPr lang="en-GB" sz="1200" dirty="0" smtClean="0">
                <a:latin typeface="Arial" panose="020B0604020202020204" pitchFamily="34" charset="0"/>
                <a:cs typeface="Arial" panose="020B0604020202020204" pitchFamily="34" charset="0"/>
              </a:rPr>
              <a:t> and type your manager’s full name and email </a:t>
            </a:r>
            <a:r>
              <a:rPr lang="en-GB" sz="1200" dirty="0" smtClean="0">
                <a:latin typeface="Arial" panose="020B0604020202020204" pitchFamily="34" charset="0"/>
                <a:cs typeface="Arial" panose="020B0604020202020204" pitchFamily="34" charset="0"/>
              </a:rPr>
              <a:t>address into the fields that appear.</a:t>
            </a:r>
            <a:endParaRPr lang="en-GB" sz="1200" dirty="0">
              <a:latin typeface="Arial" panose="020B0604020202020204" pitchFamily="34" charset="0"/>
              <a:cs typeface="Arial" panose="020B0604020202020204" pitchFamily="34" charset="0"/>
            </a:endParaRPr>
          </a:p>
        </p:txBody>
      </p:sp>
      <p:sp>
        <p:nvSpPr>
          <p:cNvPr id="10" name="Rectangle 9"/>
          <p:cNvSpPr/>
          <p:nvPr/>
        </p:nvSpPr>
        <p:spPr>
          <a:xfrm>
            <a:off x="255463" y="4293096"/>
            <a:ext cx="5324648" cy="151216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p:cNvCxnSpPr/>
          <p:nvPr/>
        </p:nvCxnSpPr>
        <p:spPr>
          <a:xfrm flipH="1">
            <a:off x="3491880" y="2708920"/>
            <a:ext cx="2328031" cy="5416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814209" y="4437111"/>
            <a:ext cx="2850782" cy="1384995"/>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You can now upload Witness Statements to the form. To do this, click Browse and find the document you wish to attach. Once it has appeared in the box, press the Upload Statements button and select the file you want to upload.</a:t>
            </a:r>
          </a:p>
        </p:txBody>
      </p:sp>
      <p:sp>
        <p:nvSpPr>
          <p:cNvPr id="15" name="TextBox 14"/>
          <p:cNvSpPr txBox="1"/>
          <p:nvPr/>
        </p:nvSpPr>
        <p:spPr>
          <a:xfrm>
            <a:off x="5781849" y="6211926"/>
            <a:ext cx="3168352" cy="461665"/>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Once you are satisfied with the report, press </a:t>
            </a:r>
            <a:r>
              <a:rPr lang="en-GB" sz="1200" b="1" dirty="0" smtClean="0">
                <a:latin typeface="Arial" panose="020B0604020202020204" pitchFamily="34" charset="0"/>
                <a:cs typeface="Arial" panose="020B0604020202020204" pitchFamily="34" charset="0"/>
              </a:rPr>
              <a:t>Submit </a:t>
            </a:r>
            <a:r>
              <a:rPr lang="en-GB" sz="1200" dirty="0" smtClean="0">
                <a:latin typeface="Arial" panose="020B0604020202020204" pitchFamily="34" charset="0"/>
                <a:cs typeface="Arial" panose="020B0604020202020204" pitchFamily="34" charset="0"/>
              </a:rPr>
              <a:t>to send it to your line manager.</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3342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How to use this guide</a:t>
            </a:r>
            <a:endParaRPr lang="en-GB" u="sng" dirty="0"/>
          </a:p>
        </p:txBody>
      </p:sp>
      <p:sp>
        <p:nvSpPr>
          <p:cNvPr id="3" name="Content Placeholder 2"/>
          <p:cNvSpPr>
            <a:spLocks noGrp="1"/>
          </p:cNvSpPr>
          <p:nvPr>
            <p:ph idx="1"/>
          </p:nvPr>
        </p:nvSpPr>
        <p:spPr>
          <a:xfrm>
            <a:off x="457200" y="1700808"/>
            <a:ext cx="8229600" cy="4525963"/>
          </a:xfrm>
        </p:spPr>
        <p:txBody>
          <a:bodyPr>
            <a:normAutofit lnSpcReduction="10000"/>
          </a:bodyPr>
          <a:lstStyle/>
          <a:p>
            <a:r>
              <a:rPr lang="en-GB" dirty="0" smtClean="0"/>
              <a:t>This guide is designed to walk you through the entire process of logging in, reporting, investigating and submitting accidents/incidents.</a:t>
            </a:r>
          </a:p>
          <a:p>
            <a:endParaRPr lang="en-GB" dirty="0" smtClean="0"/>
          </a:p>
          <a:p>
            <a:r>
              <a:rPr lang="en-GB" dirty="0" smtClean="0"/>
              <a:t>If you need information on how to perform a specific task on the system, you can jump right to the relevant section from the </a:t>
            </a:r>
            <a:r>
              <a:rPr lang="en-GB" dirty="0" smtClean="0">
                <a:hlinkClick r:id="rId2" action="ppaction://hlinksldjump"/>
              </a:rPr>
              <a:t>Contents</a:t>
            </a:r>
            <a:r>
              <a:rPr lang="en-GB" dirty="0" smtClean="0"/>
              <a:t> page on Slide 3.</a:t>
            </a:r>
            <a:endParaRPr lang="en-GB" dirty="0"/>
          </a:p>
        </p:txBody>
      </p:sp>
    </p:spTree>
    <p:extLst>
      <p:ext uri="{BB962C8B-B14F-4D97-AF65-F5344CB8AC3E}">
        <p14:creationId xmlns:p14="http://schemas.microsoft.com/office/powerpoint/2010/main" val="35931326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Layout - Investigation of Accident or Incident (Managers only)</a:t>
            </a:r>
            <a:endParaRPr lang="en-GB" dirty="0"/>
          </a:p>
        </p:txBody>
      </p:sp>
      <p:pic>
        <p:nvPicPr>
          <p:cNvPr id="6" name="Picture 5"/>
          <p:cNvPicPr/>
          <p:nvPr/>
        </p:nvPicPr>
        <p:blipFill rotWithShape="1">
          <a:blip r:embed="rId2"/>
          <a:srcRect t="12447"/>
          <a:stretch/>
        </p:blipFill>
        <p:spPr>
          <a:xfrm>
            <a:off x="1079612" y="3043760"/>
            <a:ext cx="6984776" cy="3456383"/>
          </a:xfrm>
          <a:prstGeom prst="rect">
            <a:avLst/>
          </a:prstGeom>
        </p:spPr>
      </p:pic>
      <p:sp>
        <p:nvSpPr>
          <p:cNvPr id="7" name="TextBox 6"/>
          <p:cNvSpPr txBox="1"/>
          <p:nvPr/>
        </p:nvSpPr>
        <p:spPr>
          <a:xfrm>
            <a:off x="4355976" y="4677389"/>
            <a:ext cx="4330824" cy="1015663"/>
          </a:xfrm>
          <a:prstGeom prst="rect">
            <a:avLst/>
          </a:prstGeom>
          <a:noFill/>
          <a:ln w="28575">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 </a:t>
            </a:r>
            <a:r>
              <a:rPr lang="en-GB" sz="1200" b="1" u="sng" dirty="0">
                <a:latin typeface="Arial" panose="020B0604020202020204" pitchFamily="34" charset="0"/>
                <a:cs typeface="Arial" panose="020B0604020202020204" pitchFamily="34" charset="0"/>
              </a:rPr>
              <a:t>This does not include non-employees!</a:t>
            </a:r>
          </a:p>
          <a:p>
            <a:endParaRPr lang="en-GB" sz="1200" b="1" dirty="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This field only applies to the period </a:t>
            </a:r>
            <a:r>
              <a:rPr lang="en-GB" sz="1200" dirty="0" smtClean="0">
                <a:latin typeface="Arial" panose="020B0604020202020204" pitchFamily="34" charset="0"/>
                <a:cs typeface="Arial" panose="020B0604020202020204" pitchFamily="34" charset="0"/>
              </a:rPr>
              <a:t>of time that </a:t>
            </a:r>
            <a:r>
              <a:rPr lang="en-GB" sz="1200" b="1" u="sng" dirty="0" smtClean="0">
                <a:latin typeface="Arial" panose="020B0604020202020204" pitchFamily="34" charset="0"/>
                <a:cs typeface="Arial" panose="020B0604020202020204" pitchFamily="34" charset="0"/>
              </a:rPr>
              <a:t>an employee</a:t>
            </a:r>
            <a:r>
              <a:rPr lang="en-GB" sz="1200" b="1"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was not able to perform their normal </a:t>
            </a:r>
            <a:r>
              <a:rPr lang="en-GB" sz="1200" dirty="0" smtClean="0">
                <a:latin typeface="Arial" panose="020B0604020202020204" pitchFamily="34" charset="0"/>
                <a:cs typeface="Arial" panose="020B0604020202020204" pitchFamily="34" charset="0"/>
              </a:rPr>
              <a:t>duties for, </a:t>
            </a:r>
            <a:r>
              <a:rPr lang="en-GB" sz="1200" dirty="0" smtClean="0">
                <a:latin typeface="Arial" panose="020B0604020202020204" pitchFamily="34" charset="0"/>
                <a:cs typeface="Arial" panose="020B0604020202020204" pitchFamily="34" charset="0"/>
              </a:rPr>
              <a:t>as this is a trigger for RIDDOR reporting. </a:t>
            </a:r>
            <a:endParaRPr lang="en-GB" sz="1200" dirty="0" smtClean="0">
              <a:latin typeface="Arial" panose="020B0604020202020204" pitchFamily="34" charset="0"/>
              <a:cs typeface="Arial" panose="020B0604020202020204" pitchFamily="34" charset="0"/>
            </a:endParaRPr>
          </a:p>
        </p:txBody>
      </p:sp>
      <p:cxnSp>
        <p:nvCxnSpPr>
          <p:cNvPr id="9" name="Straight Connector 8"/>
          <p:cNvCxnSpPr/>
          <p:nvPr/>
        </p:nvCxnSpPr>
        <p:spPr>
          <a:xfrm>
            <a:off x="5292080" y="3717032"/>
            <a:ext cx="1224136" cy="96035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763688" y="2353103"/>
            <a:ext cx="5544616" cy="461665"/>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Once you have confirmed how long the employee was off work and entered the details of your investigation, press </a:t>
            </a:r>
            <a:r>
              <a:rPr lang="en-GB" sz="1200" b="1" dirty="0" smtClean="0">
                <a:latin typeface="Arial" panose="020B0604020202020204" pitchFamily="34" charset="0"/>
                <a:cs typeface="Arial" panose="020B0604020202020204" pitchFamily="34" charset="0"/>
              </a:rPr>
              <a:t>Next</a:t>
            </a:r>
            <a:r>
              <a:rPr lang="en-GB" sz="1200" dirty="0" smtClean="0">
                <a:latin typeface="Arial" panose="020B0604020202020204" pitchFamily="34" charset="0"/>
                <a:cs typeface="Arial" panose="020B0604020202020204" pitchFamily="34" charset="0"/>
              </a:rPr>
              <a:t> to continue.</a:t>
            </a:r>
            <a:endParaRPr lang="en-GB" sz="1200" dirty="0">
              <a:latin typeface="Arial" panose="020B0604020202020204" pitchFamily="34" charset="0"/>
              <a:cs typeface="Arial" panose="020B0604020202020204" pitchFamily="34" charset="0"/>
            </a:endParaRPr>
          </a:p>
        </p:txBody>
      </p:sp>
      <p:sp>
        <p:nvSpPr>
          <p:cNvPr id="10" name="TextBox 9"/>
          <p:cNvSpPr txBox="1"/>
          <p:nvPr/>
        </p:nvSpPr>
        <p:spPr>
          <a:xfrm>
            <a:off x="791580" y="1505110"/>
            <a:ext cx="7560840" cy="646331"/>
          </a:xfrm>
          <a:prstGeom prst="rect">
            <a:avLst/>
          </a:prstGeom>
          <a:noFill/>
          <a:ln w="28575">
            <a:solidFill>
              <a:srgbClr val="FF33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a:t>
            </a:r>
            <a:r>
              <a:rPr lang="en-GB" sz="1200" dirty="0" smtClean="0">
                <a:latin typeface="Arial" panose="020B0604020202020204" pitchFamily="34" charset="0"/>
                <a:cs typeface="Arial" panose="020B0604020202020204" pitchFamily="34" charset="0"/>
              </a:rPr>
              <a:t> You </a:t>
            </a:r>
            <a:r>
              <a:rPr lang="en-GB" sz="1200" dirty="0" smtClean="0">
                <a:latin typeface="Arial" panose="020B0604020202020204" pitchFamily="34" charset="0"/>
                <a:cs typeface="Arial" panose="020B0604020202020204" pitchFamily="34" charset="0"/>
              </a:rPr>
              <a:t>will only see this page if your system permissions are set to ‘Manager’. If you are an Admin who only reports </a:t>
            </a:r>
            <a:r>
              <a:rPr lang="en-GB" sz="1200" dirty="0" smtClean="0">
                <a:latin typeface="Arial" panose="020B0604020202020204" pitchFamily="34" charset="0"/>
                <a:cs typeface="Arial" panose="020B0604020202020204" pitchFamily="34" charset="0"/>
              </a:rPr>
              <a:t>accidents/incidents for a manager or Head teacher to investigate, </a:t>
            </a:r>
            <a:r>
              <a:rPr lang="en-GB" sz="1200" dirty="0" smtClean="0">
                <a:latin typeface="Arial" panose="020B0604020202020204" pitchFamily="34" charset="0"/>
                <a:cs typeface="Arial" panose="020B0604020202020204" pitchFamily="34" charset="0"/>
              </a:rPr>
              <a:t>please jump </a:t>
            </a:r>
            <a:r>
              <a:rPr lang="en-GB" sz="1200" dirty="0" smtClean="0">
                <a:latin typeface="Arial" panose="020B0604020202020204" pitchFamily="34" charset="0"/>
                <a:cs typeface="Arial" panose="020B0604020202020204" pitchFamily="34" charset="0"/>
              </a:rPr>
              <a:t>straight to </a:t>
            </a:r>
            <a:r>
              <a:rPr lang="en-GB" sz="1200" dirty="0" smtClean="0">
                <a:latin typeface="Arial" panose="020B0604020202020204" pitchFamily="34" charset="0"/>
                <a:cs typeface="Arial" panose="020B0604020202020204" pitchFamily="34" charset="0"/>
                <a:hlinkClick r:id="rId3" action="ppaction://hlinksldjump"/>
              </a:rPr>
              <a:t>this slide</a:t>
            </a:r>
            <a:r>
              <a:rPr lang="en-GB" sz="1200" dirty="0" smtClean="0">
                <a:latin typeface="Arial" panose="020B0604020202020204" pitchFamily="34" charset="0"/>
                <a:cs typeface="Arial" panose="020B0604020202020204" pitchFamily="34" charset="0"/>
              </a:rPr>
              <a:t>.</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62144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RIDDOR Reporting</a:t>
            </a:r>
            <a:endParaRPr lang="en-GB" dirty="0"/>
          </a:p>
        </p:txBody>
      </p:sp>
      <p:pic>
        <p:nvPicPr>
          <p:cNvPr id="4" name="Content Placeholder 3"/>
          <p:cNvPicPr>
            <a:picLocks noGrp="1" noChangeAspect="1"/>
          </p:cNvPicPr>
          <p:nvPr>
            <p:ph idx="1"/>
          </p:nvPr>
        </p:nvPicPr>
        <p:blipFill>
          <a:blip r:embed="rId2"/>
          <a:stretch>
            <a:fillRect/>
          </a:stretch>
        </p:blipFill>
        <p:spPr>
          <a:xfrm>
            <a:off x="425646" y="2348880"/>
            <a:ext cx="8229600" cy="3961548"/>
          </a:xfrm>
          <a:prstGeom prst="rect">
            <a:avLst/>
          </a:prstGeom>
        </p:spPr>
      </p:pic>
      <p:sp>
        <p:nvSpPr>
          <p:cNvPr id="5" name="TextBox 4"/>
          <p:cNvSpPr txBox="1"/>
          <p:nvPr/>
        </p:nvSpPr>
        <p:spPr>
          <a:xfrm>
            <a:off x="457200" y="1279138"/>
            <a:ext cx="8229600" cy="1200329"/>
          </a:xfrm>
          <a:prstGeom prst="rect">
            <a:avLst/>
          </a:prstGeom>
          <a:no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For employees, the system will automatically remind you to report if an accident/incident is RIDDOR reportable. You can only complete this report on the HSE website and you will need the Injured Person’s date of birth and home address. Once you have reported it and received a reference from the HSE, please enter it in the </a:t>
            </a:r>
            <a:r>
              <a:rPr lang="en-GB" sz="1200" b="1" dirty="0" smtClean="0">
                <a:latin typeface="Arial" panose="020B0604020202020204" pitchFamily="34" charset="0"/>
                <a:cs typeface="Arial" panose="020B0604020202020204" pitchFamily="34" charset="0"/>
              </a:rPr>
              <a:t>RIDDOR Reference </a:t>
            </a:r>
            <a:r>
              <a:rPr lang="en-GB" sz="1200" dirty="0" smtClean="0">
                <a:latin typeface="Arial" panose="020B0604020202020204" pitchFamily="34" charset="0"/>
                <a:cs typeface="Arial" panose="020B0604020202020204" pitchFamily="34" charset="0"/>
              </a:rPr>
              <a:t>field and then press </a:t>
            </a:r>
            <a:r>
              <a:rPr lang="en-GB" sz="1200" b="1" dirty="0" smtClean="0">
                <a:latin typeface="Arial" panose="020B0604020202020204" pitchFamily="34" charset="0"/>
                <a:cs typeface="Arial" panose="020B0604020202020204" pitchFamily="34" charset="0"/>
              </a:rPr>
              <a:t>Next</a:t>
            </a:r>
            <a:r>
              <a:rPr lang="en-GB" sz="1200" dirty="0" smtClean="0">
                <a:latin typeface="Arial" panose="020B0604020202020204" pitchFamily="34" charset="0"/>
                <a:cs typeface="Arial" panose="020B0604020202020204" pitchFamily="34" charset="0"/>
              </a:rPr>
              <a:t>. </a:t>
            </a:r>
          </a:p>
          <a:p>
            <a:endParaRPr lang="en-GB" sz="1200" dirty="0" smtClean="0">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If the accident/incident is not reportable, please continue to the </a:t>
            </a:r>
            <a:r>
              <a:rPr lang="en-GB" sz="1200" b="1" dirty="0" smtClean="0">
                <a:latin typeface="Arial" panose="020B0604020202020204" pitchFamily="34" charset="0"/>
                <a:cs typeface="Arial" panose="020B0604020202020204" pitchFamily="34" charset="0"/>
                <a:hlinkClick r:id="rId3" action="ppaction://hlinksldjump"/>
              </a:rPr>
              <a:t>next slide </a:t>
            </a:r>
            <a:endParaRPr lang="en-GB" sz="1200" b="1" dirty="0">
              <a:latin typeface="Arial" panose="020B0604020202020204" pitchFamily="34" charset="0"/>
              <a:cs typeface="Arial" panose="020B0604020202020204" pitchFamily="34" charset="0"/>
            </a:endParaRPr>
          </a:p>
        </p:txBody>
      </p:sp>
      <p:cxnSp>
        <p:nvCxnSpPr>
          <p:cNvPr id="7" name="Straight Connector 6"/>
          <p:cNvCxnSpPr/>
          <p:nvPr/>
        </p:nvCxnSpPr>
        <p:spPr>
          <a:xfrm flipH="1">
            <a:off x="3851920" y="4077072"/>
            <a:ext cx="864096" cy="12172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267744" y="5294275"/>
            <a:ext cx="3416582" cy="461665"/>
          </a:xfrm>
          <a:prstGeom prst="rect">
            <a:avLst/>
          </a:prstGeom>
          <a:no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You can click </a:t>
            </a:r>
            <a:r>
              <a:rPr lang="en-GB" sz="1200" dirty="0" smtClean="0">
                <a:latin typeface="Arial" panose="020B0604020202020204" pitchFamily="34" charset="0"/>
                <a:cs typeface="Arial" panose="020B0604020202020204" pitchFamily="34" charset="0"/>
              </a:rPr>
              <a:t>this link to go directly to the RIDDOR site.</a:t>
            </a:r>
            <a:endParaRPr lang="en-GB" sz="1200" dirty="0">
              <a:latin typeface="Arial" panose="020B0604020202020204" pitchFamily="34" charset="0"/>
              <a:cs typeface="Arial" panose="020B0604020202020204" pitchFamily="34" charset="0"/>
            </a:endParaRPr>
          </a:p>
        </p:txBody>
      </p:sp>
      <p:sp>
        <p:nvSpPr>
          <p:cNvPr id="3" name="TextBox 2"/>
          <p:cNvSpPr txBox="1"/>
          <p:nvPr/>
        </p:nvSpPr>
        <p:spPr>
          <a:xfrm>
            <a:off x="3131840" y="5894929"/>
            <a:ext cx="3573993" cy="830997"/>
          </a:xfrm>
          <a:prstGeom prst="rect">
            <a:avLst/>
          </a:prstGeom>
          <a:noFill/>
          <a:ln w="28575">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a:t>
            </a:r>
            <a:r>
              <a:rPr lang="en-GB" sz="1200" dirty="0" smtClean="0">
                <a:latin typeface="Arial" panose="020B0604020202020204" pitchFamily="34" charset="0"/>
                <a:cs typeface="Arial" panose="020B0604020202020204" pitchFamily="34" charset="0"/>
              </a:rPr>
              <a:t> If the incident involved a non-employee, such as a pupil, visitor or contractor, please refer to the Corporate Guidance on Accident Reporting for advice on whether it is RIDDOR Reportable.</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8417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085"/>
            <a:ext cx="8229600" cy="1244382"/>
          </a:xfrm>
        </p:spPr>
        <p:txBody>
          <a:bodyPr>
            <a:normAutofit/>
          </a:bodyPr>
          <a:lstStyle/>
          <a:p>
            <a:r>
              <a:rPr lang="en-GB" sz="3600" dirty="0"/>
              <a:t>Reporting – Form </a:t>
            </a:r>
            <a:r>
              <a:rPr lang="en-GB" sz="3600" dirty="0" smtClean="0"/>
              <a:t>submission (</a:t>
            </a:r>
            <a:r>
              <a:rPr lang="en-GB" sz="3600" dirty="0"/>
              <a:t>Admin only)</a:t>
            </a:r>
          </a:p>
        </p:txBody>
      </p:sp>
      <p:pic>
        <p:nvPicPr>
          <p:cNvPr id="4" name="Content Placeholder 3"/>
          <p:cNvPicPr>
            <a:picLocks noGrp="1" noChangeAspect="1"/>
          </p:cNvPicPr>
          <p:nvPr>
            <p:ph idx="1"/>
          </p:nvPr>
        </p:nvPicPr>
        <p:blipFill>
          <a:blip r:embed="rId2"/>
          <a:stretch>
            <a:fillRect/>
          </a:stretch>
        </p:blipFill>
        <p:spPr>
          <a:xfrm>
            <a:off x="457200" y="4509120"/>
            <a:ext cx="8229600" cy="1152421"/>
          </a:xfrm>
          <a:prstGeom prst="rect">
            <a:avLst/>
          </a:prstGeom>
        </p:spPr>
      </p:pic>
      <p:pic>
        <p:nvPicPr>
          <p:cNvPr id="5" name="Content Placeholder 6"/>
          <p:cNvPicPr>
            <a:picLocks noChangeAspect="1"/>
          </p:cNvPicPr>
          <p:nvPr/>
        </p:nvPicPr>
        <p:blipFill>
          <a:blip r:embed="rId3"/>
          <a:stretch>
            <a:fillRect/>
          </a:stretch>
        </p:blipFill>
        <p:spPr>
          <a:xfrm>
            <a:off x="457200" y="1124744"/>
            <a:ext cx="4885124" cy="3316988"/>
          </a:xfrm>
          <a:prstGeom prst="rect">
            <a:avLst/>
          </a:prstGeom>
        </p:spPr>
      </p:pic>
      <p:pic>
        <p:nvPicPr>
          <p:cNvPr id="7" name="Picture 6"/>
          <p:cNvPicPr>
            <a:picLocks noChangeAspect="1"/>
          </p:cNvPicPr>
          <p:nvPr/>
        </p:nvPicPr>
        <p:blipFill>
          <a:blip r:embed="rId4"/>
          <a:stretch>
            <a:fillRect/>
          </a:stretch>
        </p:blipFill>
        <p:spPr>
          <a:xfrm>
            <a:off x="7596336" y="6036684"/>
            <a:ext cx="1211228" cy="473563"/>
          </a:xfrm>
          <a:prstGeom prst="rect">
            <a:avLst/>
          </a:prstGeom>
        </p:spPr>
      </p:pic>
      <p:sp>
        <p:nvSpPr>
          <p:cNvPr id="8" name="Rectangle 7"/>
          <p:cNvSpPr/>
          <p:nvPr/>
        </p:nvSpPr>
        <p:spPr>
          <a:xfrm>
            <a:off x="7556338" y="5996421"/>
            <a:ext cx="1251226" cy="53393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5148064" y="4005064"/>
            <a:ext cx="3538736" cy="830997"/>
          </a:xfrm>
          <a:prstGeom prst="rect">
            <a:avLst/>
          </a:prstGeom>
          <a:no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Scroll down and review the report until you come to the </a:t>
            </a:r>
            <a:r>
              <a:rPr lang="en-GB" sz="1200" b="1" dirty="0" smtClean="0">
                <a:latin typeface="Arial" panose="020B0604020202020204" pitchFamily="34" charset="0"/>
                <a:cs typeface="Arial" panose="020B0604020202020204" pitchFamily="34" charset="0"/>
              </a:rPr>
              <a:t>Assign to Manager</a:t>
            </a:r>
            <a:r>
              <a:rPr lang="en-GB" sz="1200" dirty="0" smtClean="0">
                <a:latin typeface="Arial" panose="020B0604020202020204" pitchFamily="34" charset="0"/>
                <a:cs typeface="Arial" panose="020B0604020202020204" pitchFamily="34" charset="0"/>
              </a:rPr>
              <a:t> heading. Select the appropriate Investigating Manager from the dropdown and then click </a:t>
            </a:r>
            <a:r>
              <a:rPr lang="en-GB" sz="1200" b="1" dirty="0" smtClean="0">
                <a:latin typeface="Arial" panose="020B0604020202020204" pitchFamily="34" charset="0"/>
                <a:cs typeface="Arial" panose="020B0604020202020204" pitchFamily="34" charset="0"/>
              </a:rPr>
              <a:t>Submit</a:t>
            </a:r>
            <a:r>
              <a:rPr lang="en-GB" sz="1200" dirty="0" smtClean="0">
                <a:latin typeface="Arial" panose="020B0604020202020204" pitchFamily="34" charset="0"/>
                <a:cs typeface="Arial" panose="020B0604020202020204" pitchFamily="34" charset="0"/>
              </a:rPr>
              <a:t> to complete.</a:t>
            </a:r>
            <a:endParaRPr lang="en-GB" sz="1200" dirty="0">
              <a:latin typeface="Arial" panose="020B0604020202020204" pitchFamily="34" charset="0"/>
              <a:cs typeface="Arial" panose="020B0604020202020204" pitchFamily="34" charset="0"/>
            </a:endParaRPr>
          </a:p>
        </p:txBody>
      </p:sp>
      <p:sp>
        <p:nvSpPr>
          <p:cNvPr id="10" name="TextBox 9"/>
          <p:cNvSpPr txBox="1"/>
          <p:nvPr/>
        </p:nvSpPr>
        <p:spPr>
          <a:xfrm>
            <a:off x="17449" y="5728929"/>
            <a:ext cx="3708986" cy="461665"/>
          </a:xfrm>
          <a:prstGeom prst="rect">
            <a:avLst/>
          </a:prstGeom>
          <a:no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In schools, the Investigating Manager is usually the </a:t>
            </a:r>
            <a:r>
              <a:rPr lang="en-GB" sz="1200" b="1" dirty="0" smtClean="0">
                <a:latin typeface="Arial" panose="020B0604020202020204" pitchFamily="34" charset="0"/>
                <a:cs typeface="Arial" panose="020B0604020202020204" pitchFamily="34" charset="0"/>
              </a:rPr>
              <a:t>Head teacher </a:t>
            </a:r>
            <a:r>
              <a:rPr lang="en-GB" sz="1200" dirty="0" smtClean="0">
                <a:latin typeface="Arial" panose="020B0604020202020204" pitchFamily="34" charset="0"/>
                <a:cs typeface="Arial" panose="020B0604020202020204" pitchFamily="34" charset="0"/>
              </a:rPr>
              <a:t>or </a:t>
            </a:r>
            <a:r>
              <a:rPr lang="en-GB" sz="1200" b="1" dirty="0" smtClean="0">
                <a:latin typeface="Arial" panose="020B0604020202020204" pitchFamily="34" charset="0"/>
                <a:cs typeface="Arial" panose="020B0604020202020204" pitchFamily="34" charset="0"/>
              </a:rPr>
              <a:t>authorised Business Manager</a:t>
            </a:r>
            <a:r>
              <a:rPr lang="en-GB" sz="1200" dirty="0" smtClean="0">
                <a:latin typeface="Arial" panose="020B0604020202020204" pitchFamily="34" charset="0"/>
                <a:cs typeface="Arial" panose="020B0604020202020204" pitchFamily="34" charset="0"/>
              </a:rPr>
              <a:t>. </a:t>
            </a:r>
            <a:endParaRPr lang="en-GB" sz="1200" dirty="0">
              <a:latin typeface="Arial" panose="020B0604020202020204" pitchFamily="34" charset="0"/>
              <a:cs typeface="Arial" panose="020B0604020202020204" pitchFamily="34" charset="0"/>
            </a:endParaRPr>
          </a:p>
        </p:txBody>
      </p:sp>
      <p:sp>
        <p:nvSpPr>
          <p:cNvPr id="11" name="TextBox 10"/>
          <p:cNvSpPr txBox="1"/>
          <p:nvPr/>
        </p:nvSpPr>
        <p:spPr>
          <a:xfrm>
            <a:off x="3766433" y="5726686"/>
            <a:ext cx="3397855" cy="461665"/>
          </a:xfrm>
          <a:prstGeom prst="rect">
            <a:avLst/>
          </a:prstGeom>
          <a:no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For Merton staff, the Investigating Manager is the </a:t>
            </a:r>
            <a:r>
              <a:rPr lang="en-GB" sz="1200" b="1" dirty="0" smtClean="0">
                <a:latin typeface="Arial" panose="020B0604020202020204" pitchFamily="34" charset="0"/>
                <a:cs typeface="Arial" panose="020B0604020202020204" pitchFamily="34" charset="0"/>
              </a:rPr>
              <a:t>Injured Person’s line manager</a:t>
            </a:r>
            <a:r>
              <a:rPr lang="en-GB" sz="1200" dirty="0" smtClean="0">
                <a:latin typeface="Arial" panose="020B0604020202020204" pitchFamily="34" charset="0"/>
                <a:cs typeface="Arial" panose="020B0604020202020204" pitchFamily="34" charset="0"/>
              </a:rPr>
              <a:t>.</a:t>
            </a:r>
            <a:endParaRPr lang="en-GB" sz="1200" dirty="0">
              <a:latin typeface="Arial" panose="020B0604020202020204" pitchFamily="34" charset="0"/>
              <a:cs typeface="Arial" panose="020B0604020202020204" pitchFamily="34" charset="0"/>
            </a:endParaRPr>
          </a:p>
        </p:txBody>
      </p:sp>
      <p:sp>
        <p:nvSpPr>
          <p:cNvPr id="12" name="TextBox 11"/>
          <p:cNvSpPr txBox="1"/>
          <p:nvPr/>
        </p:nvSpPr>
        <p:spPr>
          <a:xfrm>
            <a:off x="1115616" y="6253496"/>
            <a:ext cx="5454077" cy="461665"/>
          </a:xfrm>
          <a:prstGeom prst="rect">
            <a:avLst/>
          </a:prstGeom>
          <a:noFill/>
          <a:ln w="28575">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a:t>
            </a:r>
            <a:r>
              <a:rPr lang="en-GB" sz="1200" dirty="0" smtClean="0">
                <a:latin typeface="Arial" panose="020B0604020202020204" pitchFamily="34" charset="0"/>
                <a:cs typeface="Arial" panose="020B0604020202020204" pitchFamily="34" charset="0"/>
              </a:rPr>
              <a:t> If you cannot find the correct person to submit the accident/incident for investigation, they will need to request access to the system.</a:t>
            </a:r>
            <a:endParaRPr lang="en-GB" sz="1200" dirty="0">
              <a:latin typeface="Arial" panose="020B0604020202020204" pitchFamily="34" charset="0"/>
              <a:cs typeface="Arial" panose="020B0604020202020204" pitchFamily="34" charset="0"/>
            </a:endParaRPr>
          </a:p>
        </p:txBody>
      </p:sp>
      <p:sp>
        <p:nvSpPr>
          <p:cNvPr id="13" name="TextBox 12"/>
          <p:cNvSpPr txBox="1"/>
          <p:nvPr/>
        </p:nvSpPr>
        <p:spPr>
          <a:xfrm>
            <a:off x="5688124" y="1392467"/>
            <a:ext cx="2952328" cy="1015663"/>
          </a:xfrm>
          <a:prstGeom prst="rect">
            <a:avLst/>
          </a:prstGeom>
          <a:noFill/>
          <a:ln w="28575">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a:t>
            </a:r>
            <a:r>
              <a:rPr lang="en-GB" sz="1200" dirty="0" smtClean="0">
                <a:latin typeface="Arial" panose="020B0604020202020204" pitchFamily="34" charset="0"/>
                <a:cs typeface="Arial" panose="020B0604020202020204" pitchFamily="34" charset="0"/>
              </a:rPr>
              <a:t> This slide only applies to those with Admin </a:t>
            </a:r>
            <a:r>
              <a:rPr lang="en-GB" sz="1200" dirty="0" smtClean="0">
                <a:latin typeface="Arial" panose="020B0604020202020204" pitchFamily="34" charset="0"/>
                <a:cs typeface="Arial" panose="020B0604020202020204" pitchFamily="34" charset="0"/>
              </a:rPr>
              <a:t>permissions - </a:t>
            </a:r>
            <a:r>
              <a:rPr lang="en-GB" sz="1200" dirty="0" smtClean="0">
                <a:latin typeface="Arial" panose="020B0604020202020204" pitchFamily="34" charset="0"/>
                <a:cs typeface="Arial" panose="020B0604020202020204" pitchFamily="34" charset="0"/>
              </a:rPr>
              <a:t>if you report accidents/incidents and also complete investigations, please skip to the </a:t>
            </a:r>
            <a:r>
              <a:rPr lang="en-GB" sz="1200" dirty="0" smtClean="0">
                <a:latin typeface="Arial" panose="020B0604020202020204" pitchFamily="34" charset="0"/>
                <a:cs typeface="Arial" panose="020B0604020202020204" pitchFamily="34" charset="0"/>
                <a:hlinkClick r:id="rId5" action="ppaction://hlinksldjump"/>
              </a:rPr>
              <a:t>next slide</a:t>
            </a:r>
            <a:r>
              <a:rPr lang="en-GB" sz="1200" dirty="0" smtClean="0">
                <a:latin typeface="Arial" panose="020B0604020202020204" pitchFamily="34" charset="0"/>
                <a:cs typeface="Arial" panose="020B0604020202020204" pitchFamily="34" charset="0"/>
              </a:rPr>
              <a:t>.</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9094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Reporting – Form submission (</a:t>
            </a:r>
            <a:r>
              <a:rPr lang="en-GB" dirty="0"/>
              <a:t>Managers only)</a:t>
            </a:r>
          </a:p>
        </p:txBody>
      </p:sp>
      <p:pic>
        <p:nvPicPr>
          <p:cNvPr id="7" name="Content Placeholder 6"/>
          <p:cNvPicPr>
            <a:picLocks noGrp="1" noChangeAspect="1"/>
          </p:cNvPicPr>
          <p:nvPr>
            <p:ph idx="1"/>
          </p:nvPr>
        </p:nvPicPr>
        <p:blipFill>
          <a:blip r:embed="rId2"/>
          <a:stretch>
            <a:fillRect/>
          </a:stretch>
        </p:blipFill>
        <p:spPr>
          <a:xfrm>
            <a:off x="827584" y="1453169"/>
            <a:ext cx="4885124" cy="3316988"/>
          </a:xfrm>
          <a:prstGeom prst="rect">
            <a:avLst/>
          </a:prstGeom>
        </p:spPr>
      </p:pic>
      <p:pic>
        <p:nvPicPr>
          <p:cNvPr id="8" name="Picture 7"/>
          <p:cNvPicPr>
            <a:picLocks noChangeAspect="1"/>
          </p:cNvPicPr>
          <p:nvPr/>
        </p:nvPicPr>
        <p:blipFill>
          <a:blip r:embed="rId3"/>
          <a:stretch>
            <a:fillRect/>
          </a:stretch>
        </p:blipFill>
        <p:spPr>
          <a:xfrm>
            <a:off x="811931" y="5123947"/>
            <a:ext cx="6048672" cy="1615701"/>
          </a:xfrm>
          <a:prstGeom prst="rect">
            <a:avLst/>
          </a:prstGeom>
        </p:spPr>
      </p:pic>
      <p:sp>
        <p:nvSpPr>
          <p:cNvPr id="9" name="Down Arrow 8"/>
          <p:cNvSpPr/>
          <p:nvPr/>
        </p:nvSpPr>
        <p:spPr>
          <a:xfrm>
            <a:off x="2195736" y="4641069"/>
            <a:ext cx="50405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2724933" y="4754597"/>
            <a:ext cx="1800200" cy="276999"/>
          </a:xfrm>
          <a:prstGeom prst="rect">
            <a:avLst/>
          </a:prstGeom>
          <a:noFill/>
        </p:spPr>
        <p:txBody>
          <a:bodyPr wrap="square" rtlCol="0">
            <a:spAutoFit/>
          </a:bodyPr>
          <a:lstStyle/>
          <a:p>
            <a:r>
              <a:rPr lang="en-GB" sz="1200" dirty="0" smtClean="0">
                <a:latin typeface="Arial" panose="020B0604020202020204" pitchFamily="34" charset="0"/>
                <a:cs typeface="Arial" panose="020B0604020202020204" pitchFamily="34" charset="0"/>
              </a:rPr>
              <a:t>Scroll down and review</a:t>
            </a:r>
            <a:endParaRPr lang="en-GB" sz="1200" dirty="0">
              <a:latin typeface="Arial" panose="020B0604020202020204" pitchFamily="34" charset="0"/>
              <a:cs typeface="Arial" panose="020B0604020202020204" pitchFamily="34" charset="0"/>
            </a:endParaRPr>
          </a:p>
        </p:txBody>
      </p:sp>
      <p:sp>
        <p:nvSpPr>
          <p:cNvPr id="11" name="Rectangle 10"/>
          <p:cNvSpPr/>
          <p:nvPr/>
        </p:nvSpPr>
        <p:spPr>
          <a:xfrm>
            <a:off x="5983755" y="6367555"/>
            <a:ext cx="876848" cy="3720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5522079" y="5641235"/>
            <a:ext cx="1800200" cy="646331"/>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When you have reviewed the form, click Submit to finish.</a:t>
            </a:r>
            <a:endParaRPr lang="en-GB" sz="1200" dirty="0">
              <a:latin typeface="Arial" panose="020B0604020202020204" pitchFamily="34" charset="0"/>
              <a:cs typeface="Arial" panose="020B0604020202020204" pitchFamily="34" charset="0"/>
            </a:endParaRPr>
          </a:p>
        </p:txBody>
      </p:sp>
      <p:sp>
        <p:nvSpPr>
          <p:cNvPr id="13" name="TextBox 12"/>
          <p:cNvSpPr txBox="1"/>
          <p:nvPr/>
        </p:nvSpPr>
        <p:spPr>
          <a:xfrm>
            <a:off x="5785011" y="1523466"/>
            <a:ext cx="2952328" cy="1200329"/>
          </a:xfrm>
          <a:prstGeom prst="rect">
            <a:avLst/>
          </a:prstGeom>
          <a:noFill/>
          <a:ln w="28575">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a:t>
            </a:r>
            <a:r>
              <a:rPr lang="en-GB" sz="1200" dirty="0" smtClean="0">
                <a:latin typeface="Arial" panose="020B0604020202020204" pitchFamily="34" charset="0"/>
                <a:cs typeface="Arial" panose="020B0604020202020204" pitchFamily="34" charset="0"/>
              </a:rPr>
              <a:t> This slide only applies to those with Manager permissions, if you report accidents/incidents and submit them to another User to complete the investigation, please go back to the </a:t>
            </a:r>
            <a:r>
              <a:rPr lang="en-GB" sz="1200" dirty="0" smtClean="0">
                <a:latin typeface="Arial" panose="020B0604020202020204" pitchFamily="34" charset="0"/>
                <a:cs typeface="Arial" panose="020B0604020202020204" pitchFamily="34" charset="0"/>
                <a:hlinkClick r:id="rId4" action="ppaction://hlinksldjump"/>
              </a:rPr>
              <a:t>previous slide</a:t>
            </a:r>
            <a:r>
              <a:rPr lang="en-GB" sz="1200" dirty="0" smtClean="0">
                <a:latin typeface="Arial" panose="020B0604020202020204" pitchFamily="34" charset="0"/>
                <a:cs typeface="Arial" panose="020B0604020202020204" pitchFamily="34" charset="0"/>
              </a:rPr>
              <a:t>.</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65567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Completing the Investigation Findings of a Pending Report (</a:t>
            </a:r>
            <a:r>
              <a:rPr lang="en-GB" dirty="0"/>
              <a:t>Managers only)</a:t>
            </a:r>
          </a:p>
        </p:txBody>
      </p:sp>
      <p:sp>
        <p:nvSpPr>
          <p:cNvPr id="4" name="TextBox 3"/>
          <p:cNvSpPr txBox="1"/>
          <p:nvPr/>
        </p:nvSpPr>
        <p:spPr>
          <a:xfrm>
            <a:off x="457200" y="1435562"/>
            <a:ext cx="8507288" cy="830997"/>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If you are a system user with Manager permissions, you are likely to be submitted accidents/incidents relating to your employees or that occur within your school or premises. You will receive an email when this happens that contains a link to the system. Click that link or go to </a:t>
            </a:r>
            <a:r>
              <a:rPr lang="en-GB" sz="1200" dirty="0">
                <a:latin typeface="Arial" panose="020B0604020202020204" pitchFamily="34" charset="0"/>
                <a:cs typeface="Arial" panose="020B0604020202020204" pitchFamily="34" charset="0"/>
                <a:hlinkClick r:id="rId2"/>
              </a:rPr>
              <a:t>https://</a:t>
            </a:r>
            <a:r>
              <a:rPr lang="en-GB" sz="1200" dirty="0" smtClean="0">
                <a:latin typeface="Arial" panose="020B0604020202020204" pitchFamily="34" charset="0"/>
                <a:cs typeface="Arial" panose="020B0604020202020204" pitchFamily="34" charset="0"/>
                <a:hlinkClick r:id="rId2"/>
              </a:rPr>
              <a:t>www.merton.gov.uk/business-and-consumers/health-and-safety/health-and-safety-for-merton-staff-and-contractors/accident-and-incident-reporting</a:t>
            </a:r>
            <a:r>
              <a:rPr lang="en-GB" sz="1200" dirty="0" smtClean="0">
                <a:latin typeface="Arial" panose="020B0604020202020204" pitchFamily="34" charset="0"/>
                <a:cs typeface="Arial" panose="020B0604020202020204" pitchFamily="34" charset="0"/>
              </a:rPr>
              <a:t> and select the option highlighted below:</a:t>
            </a:r>
            <a:endParaRPr lang="en-GB" sz="1200" dirty="0">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3"/>
          <a:stretch>
            <a:fillRect/>
          </a:stretch>
        </p:blipFill>
        <p:spPr>
          <a:xfrm>
            <a:off x="2195736" y="2366558"/>
            <a:ext cx="4392488" cy="4471514"/>
          </a:xfrm>
          <a:prstGeom prst="rect">
            <a:avLst/>
          </a:prstGeom>
        </p:spPr>
      </p:pic>
      <p:sp>
        <p:nvSpPr>
          <p:cNvPr id="11" name="Rectangle 10"/>
          <p:cNvSpPr/>
          <p:nvPr/>
        </p:nvSpPr>
        <p:spPr>
          <a:xfrm>
            <a:off x="2375756" y="5589240"/>
            <a:ext cx="4032447"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293554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stretch>
            <a:fillRect/>
          </a:stretch>
        </p:blipFill>
        <p:spPr>
          <a:xfrm>
            <a:off x="7357341" y="5054886"/>
            <a:ext cx="1123950" cy="504825"/>
          </a:xfrm>
          <a:prstGeom prst="rect">
            <a:avLst/>
          </a:prstGeom>
        </p:spPr>
      </p:pic>
      <p:sp>
        <p:nvSpPr>
          <p:cNvPr id="2" name="Title 1"/>
          <p:cNvSpPr>
            <a:spLocks noGrp="1"/>
          </p:cNvSpPr>
          <p:nvPr>
            <p:ph type="title"/>
          </p:nvPr>
        </p:nvSpPr>
        <p:spPr/>
        <p:txBody>
          <a:bodyPr>
            <a:normAutofit fontScale="90000"/>
          </a:bodyPr>
          <a:lstStyle/>
          <a:p>
            <a:r>
              <a:rPr lang="en-GB" dirty="0"/>
              <a:t>Completing the Investigation Findings of a Pending Report (</a:t>
            </a:r>
            <a:r>
              <a:rPr lang="en-GB" dirty="0" smtClean="0"/>
              <a:t>Managers only)</a:t>
            </a:r>
            <a:endParaRPr lang="en-GB" dirty="0"/>
          </a:p>
        </p:txBody>
      </p:sp>
      <p:sp>
        <p:nvSpPr>
          <p:cNvPr id="5" name="TextBox 4"/>
          <p:cNvSpPr txBox="1"/>
          <p:nvPr/>
        </p:nvSpPr>
        <p:spPr>
          <a:xfrm>
            <a:off x="251520" y="1556792"/>
            <a:ext cx="8640960" cy="461665"/>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Log in using the process shown on </a:t>
            </a:r>
            <a:r>
              <a:rPr lang="en-GB" sz="1200" dirty="0" smtClean="0">
                <a:latin typeface="Arial" panose="020B0604020202020204" pitchFamily="34" charset="0"/>
                <a:cs typeface="Arial" panose="020B0604020202020204" pitchFamily="34" charset="0"/>
              </a:rPr>
              <a:t>slides </a:t>
            </a:r>
            <a:r>
              <a:rPr lang="en-GB" sz="1200" dirty="0" smtClean="0">
                <a:latin typeface="Arial" panose="020B0604020202020204" pitchFamily="34" charset="0"/>
                <a:cs typeface="Arial" panose="020B0604020202020204" pitchFamily="34" charset="0"/>
                <a:hlinkClick r:id="rId4" action="ppaction://hlinksldjump"/>
              </a:rPr>
              <a:t>4 – 6 </a:t>
            </a:r>
            <a:r>
              <a:rPr lang="en-GB" sz="1200" dirty="0" smtClean="0">
                <a:latin typeface="Arial" panose="020B0604020202020204" pitchFamily="34" charset="0"/>
                <a:cs typeface="Arial" panose="020B0604020202020204" pitchFamily="34" charset="0"/>
              </a:rPr>
              <a:t>and use </a:t>
            </a:r>
            <a:r>
              <a:rPr lang="en-GB" sz="1200" dirty="0" smtClean="0">
                <a:latin typeface="Arial" panose="020B0604020202020204" pitchFamily="34" charset="0"/>
                <a:cs typeface="Arial" panose="020B0604020202020204" pitchFamily="34" charset="0"/>
              </a:rPr>
              <a:t>the toggle next to the report you wish to complete under the </a:t>
            </a:r>
            <a:r>
              <a:rPr lang="en-GB" sz="1200" b="1" dirty="0" smtClean="0">
                <a:latin typeface="Arial" panose="020B0604020202020204" pitchFamily="34" charset="0"/>
                <a:cs typeface="Arial" panose="020B0604020202020204" pitchFamily="34" charset="0"/>
              </a:rPr>
              <a:t>Pending Forms</a:t>
            </a:r>
            <a:r>
              <a:rPr lang="en-GB" sz="1200" dirty="0" smtClean="0">
                <a:latin typeface="Arial" panose="020B0604020202020204" pitchFamily="34" charset="0"/>
                <a:cs typeface="Arial" panose="020B0604020202020204" pitchFamily="34" charset="0"/>
              </a:rPr>
              <a:t> heading and then scroll down and press </a:t>
            </a:r>
            <a:r>
              <a:rPr lang="en-GB" sz="1200" b="1" dirty="0" smtClean="0">
                <a:latin typeface="Arial" panose="020B0604020202020204" pitchFamily="34" charset="0"/>
                <a:cs typeface="Arial" panose="020B0604020202020204" pitchFamily="34" charset="0"/>
              </a:rPr>
              <a:t>Next</a:t>
            </a:r>
            <a:r>
              <a:rPr lang="en-GB" sz="1200" dirty="0" smtClean="0">
                <a:latin typeface="Arial" panose="020B0604020202020204" pitchFamily="34" charset="0"/>
                <a:cs typeface="Arial" panose="020B0604020202020204" pitchFamily="34" charset="0"/>
              </a:rPr>
              <a:t>, as shown below:</a:t>
            </a:r>
            <a:endParaRPr lang="en-GB" sz="1200"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5"/>
          <a:stretch>
            <a:fillRect/>
          </a:stretch>
        </p:blipFill>
        <p:spPr>
          <a:xfrm>
            <a:off x="462652" y="2085468"/>
            <a:ext cx="8229600" cy="1604698"/>
          </a:xfrm>
          <a:prstGeom prst="rect">
            <a:avLst/>
          </a:prstGeom>
        </p:spPr>
      </p:pic>
      <p:sp>
        <p:nvSpPr>
          <p:cNvPr id="6" name="Rectangle 5"/>
          <p:cNvSpPr/>
          <p:nvPr/>
        </p:nvSpPr>
        <p:spPr>
          <a:xfrm>
            <a:off x="461493" y="3429000"/>
            <a:ext cx="222075" cy="179421"/>
          </a:xfrm>
          <a:prstGeom prst="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90549" y="3182168"/>
            <a:ext cx="244434" cy="276999"/>
          </a:xfrm>
          <a:prstGeom prst="rect">
            <a:avLst/>
          </a:prstGeom>
          <a:noFill/>
        </p:spPr>
        <p:txBody>
          <a:bodyPr wrap="square" rtlCol="0">
            <a:spAutoFit/>
          </a:bodyPr>
          <a:lstStyle/>
          <a:p>
            <a:r>
              <a:rPr lang="en-GB" sz="1200" b="1" dirty="0">
                <a:solidFill>
                  <a:srgbClr val="FF0000"/>
                </a:solidFill>
                <a:latin typeface="Arial" panose="020B0604020202020204" pitchFamily="34" charset="0"/>
                <a:cs typeface="Arial" panose="020B0604020202020204" pitchFamily="34" charset="0"/>
              </a:rPr>
              <a:t>1</a:t>
            </a:r>
          </a:p>
        </p:txBody>
      </p:sp>
      <p:sp>
        <p:nvSpPr>
          <p:cNvPr id="8" name="Rectangle 7"/>
          <p:cNvSpPr/>
          <p:nvPr/>
        </p:nvSpPr>
        <p:spPr>
          <a:xfrm>
            <a:off x="7357341" y="5029327"/>
            <a:ext cx="1123950" cy="556011"/>
          </a:xfrm>
          <a:prstGeom prst="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4449783" y="3860322"/>
            <a:ext cx="244434" cy="276999"/>
          </a:xfrm>
          <a:prstGeom prst="rect">
            <a:avLst/>
          </a:prstGeom>
          <a:noFill/>
        </p:spPr>
        <p:txBody>
          <a:bodyPr wrap="square" rtlCol="0">
            <a:spAutoFit/>
          </a:bodyPr>
          <a:lstStyle/>
          <a:p>
            <a:r>
              <a:rPr lang="en-GB" sz="1200" b="1" dirty="0" smtClean="0">
                <a:solidFill>
                  <a:srgbClr val="FF0000"/>
                </a:solidFill>
                <a:latin typeface="Arial" panose="020B0604020202020204" pitchFamily="34" charset="0"/>
                <a:cs typeface="Arial" panose="020B0604020202020204" pitchFamily="34" charset="0"/>
              </a:rPr>
              <a:t>2</a:t>
            </a:r>
            <a:endParaRPr lang="en-GB" sz="1200" b="1" dirty="0">
              <a:solidFill>
                <a:srgbClr val="FF0000"/>
              </a:solidFill>
              <a:latin typeface="Arial" panose="020B0604020202020204" pitchFamily="34" charset="0"/>
              <a:cs typeface="Arial" panose="020B0604020202020204" pitchFamily="34" charset="0"/>
            </a:endParaRPr>
          </a:p>
        </p:txBody>
      </p:sp>
      <p:sp>
        <p:nvSpPr>
          <p:cNvPr id="11" name="Down Arrow 10"/>
          <p:cNvSpPr/>
          <p:nvPr/>
        </p:nvSpPr>
        <p:spPr>
          <a:xfrm>
            <a:off x="3779912" y="4188458"/>
            <a:ext cx="792088" cy="8664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4536048" y="4181103"/>
            <a:ext cx="2785341" cy="276999"/>
          </a:xfrm>
          <a:prstGeom prst="rect">
            <a:avLst/>
          </a:prstGeom>
          <a:no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Scroll down to the bottom of the page</a:t>
            </a:r>
            <a:endParaRPr lang="en-GB" sz="1200" dirty="0">
              <a:latin typeface="Arial" panose="020B0604020202020204" pitchFamily="34" charset="0"/>
              <a:cs typeface="Arial" panose="020B0604020202020204" pitchFamily="34" charset="0"/>
            </a:endParaRPr>
          </a:p>
        </p:txBody>
      </p:sp>
      <p:sp>
        <p:nvSpPr>
          <p:cNvPr id="12" name="TextBox 11"/>
          <p:cNvSpPr txBox="1"/>
          <p:nvPr/>
        </p:nvSpPr>
        <p:spPr>
          <a:xfrm>
            <a:off x="7112907" y="4726701"/>
            <a:ext cx="244434" cy="276999"/>
          </a:xfrm>
          <a:prstGeom prst="rect">
            <a:avLst/>
          </a:prstGeom>
          <a:noFill/>
        </p:spPr>
        <p:txBody>
          <a:bodyPr wrap="square" rtlCol="0">
            <a:spAutoFit/>
          </a:bodyPr>
          <a:lstStyle/>
          <a:p>
            <a:r>
              <a:rPr lang="en-GB" sz="1200" b="1" dirty="0">
                <a:solidFill>
                  <a:srgbClr val="FF0000"/>
                </a:solidFill>
                <a:latin typeface="Arial" panose="020B0604020202020204" pitchFamily="34" charset="0"/>
                <a:cs typeface="Arial" panose="020B0604020202020204" pitchFamily="34" charset="0"/>
              </a:rPr>
              <a:t>3</a:t>
            </a:r>
          </a:p>
        </p:txBody>
      </p:sp>
    </p:spTree>
    <p:extLst>
      <p:ext uri="{BB962C8B-B14F-4D97-AF65-F5344CB8AC3E}">
        <p14:creationId xmlns:p14="http://schemas.microsoft.com/office/powerpoint/2010/main" val="27656162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Investigation – Review Form</a:t>
            </a:r>
            <a:endParaRPr lang="en-GB" dirty="0"/>
          </a:p>
        </p:txBody>
      </p:sp>
      <p:pic>
        <p:nvPicPr>
          <p:cNvPr id="4" name="Content Placeholder 3"/>
          <p:cNvPicPr>
            <a:picLocks noGrp="1" noChangeAspect="1"/>
          </p:cNvPicPr>
          <p:nvPr>
            <p:ph idx="1"/>
          </p:nvPr>
        </p:nvPicPr>
        <p:blipFill>
          <a:blip r:embed="rId2"/>
          <a:stretch>
            <a:fillRect/>
          </a:stretch>
        </p:blipFill>
        <p:spPr>
          <a:xfrm>
            <a:off x="611559" y="1340768"/>
            <a:ext cx="4905569" cy="4968552"/>
          </a:xfrm>
          <a:prstGeom prst="rect">
            <a:avLst/>
          </a:prstGeom>
        </p:spPr>
      </p:pic>
      <p:sp>
        <p:nvSpPr>
          <p:cNvPr id="5" name="Down Arrow 4"/>
          <p:cNvSpPr/>
          <p:nvPr/>
        </p:nvSpPr>
        <p:spPr>
          <a:xfrm>
            <a:off x="5275443" y="3253702"/>
            <a:ext cx="792088" cy="12195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6228184" y="3217794"/>
            <a:ext cx="2699792" cy="1015663"/>
          </a:xfrm>
          <a:prstGeom prst="rect">
            <a:avLst/>
          </a:prstGeom>
          <a:no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Scroll down and review the form and any attached Witness Statements that have been submitted to you to ensure that the information is correct before proceeding.</a:t>
            </a:r>
            <a:endParaRPr lang="en-GB" sz="1200"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a:stretch>
            <a:fillRect/>
          </a:stretch>
        </p:blipFill>
        <p:spPr>
          <a:xfrm>
            <a:off x="7497893" y="6071517"/>
            <a:ext cx="1123950" cy="504825"/>
          </a:xfrm>
          <a:prstGeom prst="rect">
            <a:avLst/>
          </a:prstGeom>
        </p:spPr>
      </p:pic>
      <p:sp>
        <p:nvSpPr>
          <p:cNvPr id="8" name="Rectangle 7"/>
          <p:cNvSpPr/>
          <p:nvPr/>
        </p:nvSpPr>
        <p:spPr>
          <a:xfrm>
            <a:off x="7497893" y="6045923"/>
            <a:ext cx="1123950" cy="556011"/>
          </a:xfrm>
          <a:prstGeom prst="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5683930" y="5955603"/>
            <a:ext cx="1647160" cy="646331"/>
          </a:xfrm>
          <a:prstGeom prst="rect">
            <a:avLst/>
          </a:prstGeom>
          <a:no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Once you have reviewed the form, press </a:t>
            </a:r>
            <a:r>
              <a:rPr lang="en-GB" sz="1200" b="1" dirty="0" smtClean="0">
                <a:latin typeface="Arial" panose="020B0604020202020204" pitchFamily="34" charset="0"/>
                <a:cs typeface="Arial" panose="020B0604020202020204" pitchFamily="34" charset="0"/>
              </a:rPr>
              <a:t>Next</a:t>
            </a:r>
            <a:r>
              <a:rPr lang="en-GB" sz="1200" dirty="0" smtClean="0">
                <a:latin typeface="Arial" panose="020B0604020202020204" pitchFamily="34" charset="0"/>
                <a:cs typeface="Arial" panose="020B0604020202020204" pitchFamily="34" charset="0"/>
              </a:rPr>
              <a:t>.</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81317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Investigation Findings</a:t>
            </a:r>
            <a:endParaRPr lang="en-GB" dirty="0"/>
          </a:p>
        </p:txBody>
      </p:sp>
      <p:pic>
        <p:nvPicPr>
          <p:cNvPr id="6" name="Content Placeholder 5"/>
          <p:cNvPicPr>
            <a:picLocks noGrp="1" noChangeAspect="1"/>
          </p:cNvPicPr>
          <p:nvPr>
            <p:ph idx="1"/>
          </p:nvPr>
        </p:nvPicPr>
        <p:blipFill>
          <a:blip r:embed="rId2"/>
          <a:stretch>
            <a:fillRect/>
          </a:stretch>
        </p:blipFill>
        <p:spPr>
          <a:xfrm>
            <a:off x="457200" y="2420888"/>
            <a:ext cx="8229600" cy="3310403"/>
          </a:xfrm>
          <a:prstGeom prst="rect">
            <a:avLst/>
          </a:prstGeom>
        </p:spPr>
      </p:pic>
      <p:sp>
        <p:nvSpPr>
          <p:cNvPr id="8" name="TextBox 7"/>
          <p:cNvSpPr txBox="1"/>
          <p:nvPr/>
        </p:nvSpPr>
        <p:spPr>
          <a:xfrm>
            <a:off x="179512" y="1160762"/>
            <a:ext cx="3034680" cy="1015663"/>
          </a:xfrm>
          <a:prstGeom prst="rect">
            <a:avLst/>
          </a:prstGeom>
          <a:noFill/>
          <a:ln w="28575">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a:t>
            </a:r>
            <a:r>
              <a:rPr lang="en-GB" sz="1200" dirty="0" smtClean="0">
                <a:latin typeface="Arial" panose="020B0604020202020204" pitchFamily="34" charset="0"/>
                <a:cs typeface="Arial" panose="020B0604020202020204" pitchFamily="34" charset="0"/>
              </a:rPr>
              <a:t> It is vital that you select the period of time that </a:t>
            </a:r>
            <a:r>
              <a:rPr lang="en-GB" sz="1200" b="1" dirty="0" smtClean="0">
                <a:latin typeface="Arial" panose="020B0604020202020204" pitchFamily="34" charset="0"/>
                <a:cs typeface="Arial" panose="020B0604020202020204" pitchFamily="34" charset="0"/>
              </a:rPr>
              <a:t>an employee </a:t>
            </a:r>
            <a:r>
              <a:rPr lang="en-GB" sz="1200" dirty="0" smtClean="0">
                <a:latin typeface="Arial" panose="020B0604020202020204" pitchFamily="34" charset="0"/>
                <a:cs typeface="Arial" panose="020B0604020202020204" pitchFamily="34" charset="0"/>
              </a:rPr>
              <a:t>was not able to perform their normal duties, as this is a trigger for RIDDOR reporting. </a:t>
            </a:r>
            <a:r>
              <a:rPr lang="en-GB" sz="1200" b="1" u="sng" dirty="0" smtClean="0">
                <a:latin typeface="Arial" panose="020B0604020202020204" pitchFamily="34" charset="0"/>
                <a:cs typeface="Arial" panose="020B0604020202020204" pitchFamily="34" charset="0"/>
              </a:rPr>
              <a:t>This does not include non-employees.</a:t>
            </a:r>
            <a:endParaRPr lang="en-GB" sz="1200" b="1" u="sng" dirty="0">
              <a:latin typeface="Arial" panose="020B0604020202020204" pitchFamily="34" charset="0"/>
              <a:cs typeface="Arial" panose="020B0604020202020204" pitchFamily="34" charset="0"/>
            </a:endParaRPr>
          </a:p>
        </p:txBody>
      </p:sp>
      <p:cxnSp>
        <p:nvCxnSpPr>
          <p:cNvPr id="9" name="Straight Connector 8"/>
          <p:cNvCxnSpPr/>
          <p:nvPr/>
        </p:nvCxnSpPr>
        <p:spPr>
          <a:xfrm>
            <a:off x="3214192" y="1747444"/>
            <a:ext cx="341888" cy="7454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76056" y="5975754"/>
            <a:ext cx="3816424" cy="646331"/>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Once you have confirmed </a:t>
            </a:r>
            <a:r>
              <a:rPr lang="en-GB" sz="1200" dirty="0" smtClean="0">
                <a:latin typeface="Arial" panose="020B0604020202020204" pitchFamily="34" charset="0"/>
                <a:cs typeface="Arial" panose="020B0604020202020204" pitchFamily="34" charset="0"/>
              </a:rPr>
              <a:t>if or how </a:t>
            </a:r>
            <a:r>
              <a:rPr lang="en-GB" sz="1200" dirty="0" smtClean="0">
                <a:latin typeface="Arial" panose="020B0604020202020204" pitchFamily="34" charset="0"/>
                <a:cs typeface="Arial" panose="020B0604020202020204" pitchFamily="34" charset="0"/>
              </a:rPr>
              <a:t>long the employee was off work and entered the details of your investigation, press </a:t>
            </a:r>
            <a:r>
              <a:rPr lang="en-GB" sz="1200" b="1" dirty="0" smtClean="0">
                <a:latin typeface="Arial" panose="020B0604020202020204" pitchFamily="34" charset="0"/>
                <a:cs typeface="Arial" panose="020B0604020202020204" pitchFamily="34" charset="0"/>
              </a:rPr>
              <a:t>Next</a:t>
            </a:r>
            <a:r>
              <a:rPr lang="en-GB" sz="1200" dirty="0" smtClean="0">
                <a:latin typeface="Arial" panose="020B0604020202020204" pitchFamily="34" charset="0"/>
                <a:cs typeface="Arial" panose="020B0604020202020204" pitchFamily="34" charset="0"/>
              </a:rPr>
              <a:t> to continue.</a:t>
            </a:r>
            <a:endParaRPr lang="en-GB" sz="1200" dirty="0">
              <a:latin typeface="Arial" panose="020B0604020202020204" pitchFamily="34" charset="0"/>
              <a:cs typeface="Arial" panose="020B0604020202020204" pitchFamily="34" charset="0"/>
            </a:endParaRPr>
          </a:p>
        </p:txBody>
      </p:sp>
      <p:sp>
        <p:nvSpPr>
          <p:cNvPr id="15" name="TextBox 14"/>
          <p:cNvSpPr txBox="1"/>
          <p:nvPr/>
        </p:nvSpPr>
        <p:spPr>
          <a:xfrm>
            <a:off x="2884262" y="4463832"/>
            <a:ext cx="3034680" cy="1384995"/>
          </a:xfrm>
          <a:prstGeom prst="rect">
            <a:avLst/>
          </a:prstGeom>
          <a:noFill/>
          <a:ln w="28575">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a:t>
            </a:r>
            <a:r>
              <a:rPr lang="en-GB" sz="1200" dirty="0" smtClean="0">
                <a:latin typeface="Arial" panose="020B0604020202020204" pitchFamily="34" charset="0"/>
                <a:cs typeface="Arial" panose="020B0604020202020204" pitchFamily="34" charset="0"/>
              </a:rPr>
              <a:t> If the incident was marked as violent or aggressive in nature, you will see this question. Refer to the Corporate Policy on Violence at Work for information on whether to forward this on for PVP Assessment. This is covered in the </a:t>
            </a:r>
            <a:r>
              <a:rPr lang="en-GB" sz="1200" dirty="0" smtClean="0">
                <a:latin typeface="Arial" panose="020B0604020202020204" pitchFamily="34" charset="0"/>
                <a:cs typeface="Arial" panose="020B0604020202020204" pitchFamily="34" charset="0"/>
                <a:hlinkClick r:id="rId3" action="ppaction://hlinksldjump"/>
              </a:rPr>
              <a:t>next slide</a:t>
            </a:r>
            <a:r>
              <a:rPr lang="en-GB" sz="1200" dirty="0" smtClean="0">
                <a:latin typeface="Arial" panose="020B0604020202020204" pitchFamily="34" charset="0"/>
                <a:cs typeface="Arial" panose="020B0604020202020204" pitchFamily="34" charset="0"/>
              </a:rPr>
              <a:t>.</a:t>
            </a:r>
            <a:endParaRPr lang="en-GB" sz="1200" b="1" u="sng" dirty="0">
              <a:latin typeface="Arial" panose="020B0604020202020204" pitchFamily="34" charset="0"/>
              <a:cs typeface="Arial" panose="020B0604020202020204" pitchFamily="34" charset="0"/>
            </a:endParaRPr>
          </a:p>
        </p:txBody>
      </p:sp>
      <p:cxnSp>
        <p:nvCxnSpPr>
          <p:cNvPr id="17" name="Straight Connector 16"/>
          <p:cNvCxnSpPr/>
          <p:nvPr/>
        </p:nvCxnSpPr>
        <p:spPr>
          <a:xfrm>
            <a:off x="2447764" y="4126403"/>
            <a:ext cx="436498" cy="33742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11560" y="3751184"/>
            <a:ext cx="3672408" cy="360040"/>
          </a:xfrm>
          <a:prstGeom prst="rect">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70150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Investigation – Potentially Violent Persons (PVP)</a:t>
            </a:r>
            <a:endParaRPr lang="en-GB" dirty="0"/>
          </a:p>
        </p:txBody>
      </p:sp>
      <p:pic>
        <p:nvPicPr>
          <p:cNvPr id="6" name="Content Placeholder 5"/>
          <p:cNvPicPr>
            <a:picLocks noGrp="1" noChangeAspect="1"/>
          </p:cNvPicPr>
          <p:nvPr>
            <p:ph idx="1"/>
          </p:nvPr>
        </p:nvPicPr>
        <p:blipFill>
          <a:blip r:embed="rId2"/>
          <a:stretch>
            <a:fillRect/>
          </a:stretch>
        </p:blipFill>
        <p:spPr>
          <a:xfrm>
            <a:off x="457200" y="2342277"/>
            <a:ext cx="8229600" cy="2850838"/>
          </a:xfrm>
          <a:prstGeom prst="rect">
            <a:avLst/>
          </a:prstGeom>
        </p:spPr>
      </p:pic>
      <p:sp>
        <p:nvSpPr>
          <p:cNvPr id="5" name="TextBox 4"/>
          <p:cNvSpPr txBox="1"/>
          <p:nvPr/>
        </p:nvSpPr>
        <p:spPr>
          <a:xfrm>
            <a:off x="251520" y="1556792"/>
            <a:ext cx="8640960" cy="646331"/>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The system also allows for the assessment and registration of Potentially Violent Persons in order to protect staff who may come into contact with violent or aggressive individuals through the course of their work. To start the process of referring an incident for assessment, select </a:t>
            </a:r>
            <a:r>
              <a:rPr lang="en-GB" sz="1200" b="1" dirty="0" smtClean="0">
                <a:latin typeface="Arial" panose="020B0604020202020204" pitchFamily="34" charset="0"/>
                <a:cs typeface="Arial" panose="020B0604020202020204" pitchFamily="34" charset="0"/>
              </a:rPr>
              <a:t>Yes</a:t>
            </a:r>
            <a:r>
              <a:rPr lang="en-GB" sz="1200" dirty="0" smtClean="0">
                <a:latin typeface="Arial" panose="020B0604020202020204" pitchFamily="34" charset="0"/>
                <a:cs typeface="Arial" panose="020B0604020202020204" pitchFamily="34" charset="0"/>
              </a:rPr>
              <a:t> to </a:t>
            </a:r>
            <a:r>
              <a:rPr lang="en-GB" sz="1200" dirty="0" smtClean="0">
                <a:latin typeface="Arial" panose="020B0604020202020204" pitchFamily="34" charset="0"/>
                <a:cs typeface="Arial" panose="020B0604020202020204" pitchFamily="34" charset="0"/>
              </a:rPr>
              <a:t>‘</a:t>
            </a:r>
            <a:r>
              <a:rPr lang="en-GB" sz="1200" b="1" dirty="0" smtClean="0">
                <a:latin typeface="Arial" panose="020B0604020202020204" pitchFamily="34" charset="0"/>
                <a:cs typeface="Arial" panose="020B0604020202020204" pitchFamily="34" charset="0"/>
              </a:rPr>
              <a:t>Report </a:t>
            </a:r>
            <a:r>
              <a:rPr lang="en-GB" sz="1200" b="1" dirty="0" smtClean="0">
                <a:latin typeface="Arial" panose="020B0604020202020204" pitchFamily="34" charset="0"/>
                <a:cs typeface="Arial" panose="020B0604020202020204" pitchFamily="34" charset="0"/>
              </a:rPr>
              <a:t>the incident for Potentially Violent Persons assessment</a:t>
            </a:r>
            <a:r>
              <a:rPr lang="en-GB" sz="1200" b="1" dirty="0" smtClean="0">
                <a:latin typeface="Arial" panose="020B0604020202020204" pitchFamily="34" charset="0"/>
                <a:cs typeface="Arial" panose="020B0604020202020204" pitchFamily="34" charset="0"/>
              </a:rPr>
              <a:t>?</a:t>
            </a:r>
            <a:r>
              <a:rPr lang="en-GB" sz="1200" dirty="0" smtClean="0">
                <a:latin typeface="Arial" panose="020B0604020202020204" pitchFamily="34" charset="0"/>
                <a:cs typeface="Arial" panose="020B0604020202020204" pitchFamily="34" charset="0"/>
              </a:rPr>
              <a:t>’. If not, </a:t>
            </a:r>
            <a:endParaRPr lang="en-GB" sz="1200" dirty="0">
              <a:latin typeface="Arial" panose="020B0604020202020204" pitchFamily="34" charset="0"/>
              <a:cs typeface="Arial" panose="020B0604020202020204" pitchFamily="34" charset="0"/>
            </a:endParaRPr>
          </a:p>
        </p:txBody>
      </p:sp>
      <p:sp>
        <p:nvSpPr>
          <p:cNvPr id="7" name="TextBox 6"/>
          <p:cNvSpPr txBox="1"/>
          <p:nvPr/>
        </p:nvSpPr>
        <p:spPr>
          <a:xfrm>
            <a:off x="251520" y="4581128"/>
            <a:ext cx="7272808" cy="1938992"/>
          </a:xfrm>
          <a:prstGeom prst="rect">
            <a:avLst/>
          </a:prstGeom>
          <a:solidFill>
            <a:schemeClr val="bg1"/>
          </a:solid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You will be asked to select a Review Officer (RO) to complete the PVP assessment. The RO’s available for selection are based on your Department; you should choose your </a:t>
            </a:r>
            <a:r>
              <a:rPr lang="en-GB" sz="1200" b="1" dirty="0" smtClean="0">
                <a:latin typeface="Arial" panose="020B0604020202020204" pitchFamily="34" charset="0"/>
                <a:cs typeface="Arial" panose="020B0604020202020204" pitchFamily="34" charset="0"/>
              </a:rPr>
              <a:t>Head of Service</a:t>
            </a:r>
            <a:r>
              <a:rPr lang="en-GB" sz="1200" dirty="0" smtClean="0">
                <a:latin typeface="Arial" panose="020B0604020202020204" pitchFamily="34" charset="0"/>
                <a:cs typeface="Arial" panose="020B0604020202020204" pitchFamily="34" charset="0"/>
              </a:rPr>
              <a:t> or, in their absence, </a:t>
            </a:r>
            <a:r>
              <a:rPr lang="en-GB" sz="1200" b="1" dirty="0" smtClean="0">
                <a:latin typeface="Arial" panose="020B0604020202020204" pitchFamily="34" charset="0"/>
                <a:cs typeface="Arial" panose="020B0604020202020204" pitchFamily="34" charset="0"/>
              </a:rPr>
              <a:t>Assistant Director</a:t>
            </a:r>
            <a:r>
              <a:rPr lang="en-GB" sz="1200" dirty="0" smtClean="0">
                <a:latin typeface="Arial" panose="020B0604020202020204" pitchFamily="34" charset="0"/>
                <a:cs typeface="Arial" panose="020B0604020202020204" pitchFamily="34" charset="0"/>
              </a:rPr>
              <a:t> unless otherwise directed by the Corporate Safety Services Team. </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In Schools, the RO will be the </a:t>
            </a:r>
            <a:r>
              <a:rPr lang="en-GB" sz="1200" b="1" dirty="0" smtClean="0">
                <a:latin typeface="Arial" panose="020B0604020202020204" pitchFamily="34" charset="0"/>
                <a:cs typeface="Arial" panose="020B0604020202020204" pitchFamily="34" charset="0"/>
              </a:rPr>
              <a:t>Head teacher</a:t>
            </a:r>
            <a:r>
              <a:rPr lang="en-GB" sz="1200" dirty="0" smtClean="0">
                <a:latin typeface="Arial" panose="020B0604020202020204" pitchFamily="34" charset="0"/>
                <a:cs typeface="Arial" panose="020B0604020202020204" pitchFamily="34" charset="0"/>
              </a:rPr>
              <a:t>. </a:t>
            </a:r>
          </a:p>
          <a:p>
            <a:endParaRPr lang="en-GB" sz="1200" dirty="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Once you have selected the RO, press </a:t>
            </a:r>
            <a:r>
              <a:rPr lang="en-GB" sz="1200" b="1" dirty="0" smtClean="0">
                <a:latin typeface="Arial" panose="020B0604020202020204" pitchFamily="34" charset="0"/>
                <a:cs typeface="Arial" panose="020B0604020202020204" pitchFamily="34" charset="0"/>
              </a:rPr>
              <a:t>Next</a:t>
            </a:r>
            <a:r>
              <a:rPr lang="en-GB" sz="1200" dirty="0" smtClean="0">
                <a:latin typeface="Arial" panose="020B0604020202020204" pitchFamily="34" charset="0"/>
                <a:cs typeface="Arial" panose="020B0604020202020204" pitchFamily="34" charset="0"/>
              </a:rPr>
              <a:t> to continue.</a:t>
            </a:r>
          </a:p>
          <a:p>
            <a:endParaRPr lang="en-GB" sz="1200" dirty="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If you have a query about this process, please contact the Safety Services Team at </a:t>
            </a:r>
            <a:r>
              <a:rPr lang="en-GB" sz="1200" dirty="0" smtClean="0">
                <a:latin typeface="Arial" panose="020B0604020202020204" pitchFamily="34" charset="0"/>
                <a:cs typeface="Arial" panose="020B0604020202020204" pitchFamily="34" charset="0"/>
                <a:hlinkClick r:id="rId3"/>
              </a:rPr>
              <a:t>health.andsafety@merton.gov.uk</a:t>
            </a:r>
            <a:r>
              <a:rPr lang="en-GB" sz="1200" dirty="0" smtClean="0">
                <a:latin typeface="Arial" panose="020B0604020202020204" pitchFamily="34" charset="0"/>
                <a:cs typeface="Arial" panose="020B0604020202020204" pitchFamily="34" charset="0"/>
              </a:rPr>
              <a:t> or call 020 8545 3388.</a:t>
            </a:r>
            <a:endParaRPr lang="en-GB" sz="1200" dirty="0">
              <a:latin typeface="Arial" panose="020B0604020202020204" pitchFamily="34" charset="0"/>
              <a:cs typeface="Arial" panose="020B0604020202020204" pitchFamily="34" charset="0"/>
            </a:endParaRPr>
          </a:p>
        </p:txBody>
      </p:sp>
      <p:sp>
        <p:nvSpPr>
          <p:cNvPr id="8" name="Rectangle 7"/>
          <p:cNvSpPr/>
          <p:nvPr/>
        </p:nvSpPr>
        <p:spPr>
          <a:xfrm>
            <a:off x="7655564" y="4653136"/>
            <a:ext cx="950017" cy="5399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266768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Investigation - Final Review</a:t>
            </a:r>
            <a:endParaRPr lang="en-GB" dirty="0"/>
          </a:p>
        </p:txBody>
      </p:sp>
      <p:pic>
        <p:nvPicPr>
          <p:cNvPr id="4" name="Content Placeholder 6"/>
          <p:cNvPicPr>
            <a:picLocks noChangeAspect="1"/>
          </p:cNvPicPr>
          <p:nvPr/>
        </p:nvPicPr>
        <p:blipFill>
          <a:blip r:embed="rId2"/>
          <a:stretch>
            <a:fillRect/>
          </a:stretch>
        </p:blipFill>
        <p:spPr>
          <a:xfrm>
            <a:off x="827584" y="1453169"/>
            <a:ext cx="4885124" cy="3316988"/>
          </a:xfrm>
          <a:prstGeom prst="rect">
            <a:avLst/>
          </a:prstGeom>
        </p:spPr>
      </p:pic>
      <p:pic>
        <p:nvPicPr>
          <p:cNvPr id="5" name="Picture 4"/>
          <p:cNvPicPr>
            <a:picLocks noChangeAspect="1"/>
          </p:cNvPicPr>
          <p:nvPr/>
        </p:nvPicPr>
        <p:blipFill>
          <a:blip r:embed="rId3"/>
          <a:stretch>
            <a:fillRect/>
          </a:stretch>
        </p:blipFill>
        <p:spPr>
          <a:xfrm>
            <a:off x="811931" y="5123947"/>
            <a:ext cx="6048672" cy="1615701"/>
          </a:xfrm>
          <a:prstGeom prst="rect">
            <a:avLst/>
          </a:prstGeom>
        </p:spPr>
      </p:pic>
      <p:sp>
        <p:nvSpPr>
          <p:cNvPr id="6" name="Down Arrow 5"/>
          <p:cNvSpPr/>
          <p:nvPr/>
        </p:nvSpPr>
        <p:spPr>
          <a:xfrm>
            <a:off x="2195736" y="4641069"/>
            <a:ext cx="50405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724933" y="4754597"/>
            <a:ext cx="1800200" cy="276999"/>
          </a:xfrm>
          <a:prstGeom prst="rect">
            <a:avLst/>
          </a:prstGeom>
          <a:noFill/>
        </p:spPr>
        <p:txBody>
          <a:bodyPr wrap="square" rtlCol="0">
            <a:spAutoFit/>
          </a:bodyPr>
          <a:lstStyle/>
          <a:p>
            <a:r>
              <a:rPr lang="en-GB" sz="1200" dirty="0" smtClean="0">
                <a:latin typeface="Arial" panose="020B0604020202020204" pitchFamily="34" charset="0"/>
                <a:cs typeface="Arial" panose="020B0604020202020204" pitchFamily="34" charset="0"/>
              </a:rPr>
              <a:t>Scroll down and review</a:t>
            </a:r>
            <a:endParaRPr lang="en-GB" sz="1200" dirty="0">
              <a:latin typeface="Arial" panose="020B0604020202020204" pitchFamily="34" charset="0"/>
              <a:cs typeface="Arial" panose="020B0604020202020204" pitchFamily="34" charset="0"/>
            </a:endParaRPr>
          </a:p>
        </p:txBody>
      </p:sp>
      <p:sp>
        <p:nvSpPr>
          <p:cNvPr id="8" name="Rectangle 7"/>
          <p:cNvSpPr/>
          <p:nvPr/>
        </p:nvSpPr>
        <p:spPr>
          <a:xfrm>
            <a:off x="5983755" y="6367555"/>
            <a:ext cx="876848" cy="3720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5522079" y="5608631"/>
            <a:ext cx="1800200" cy="646331"/>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Once </a:t>
            </a:r>
            <a:r>
              <a:rPr lang="en-GB" sz="1200" dirty="0" smtClean="0">
                <a:latin typeface="Arial" panose="020B0604020202020204" pitchFamily="34" charset="0"/>
                <a:cs typeface="Arial" panose="020B0604020202020204" pitchFamily="34" charset="0"/>
              </a:rPr>
              <a:t>you have reviewed the form, click </a:t>
            </a:r>
            <a:r>
              <a:rPr lang="en-GB" sz="1200" b="1" dirty="0" smtClean="0">
                <a:latin typeface="Arial" panose="020B0604020202020204" pitchFamily="34" charset="0"/>
                <a:cs typeface="Arial" panose="020B0604020202020204" pitchFamily="34" charset="0"/>
              </a:rPr>
              <a:t>Submit</a:t>
            </a:r>
            <a:r>
              <a:rPr lang="en-GB" sz="1200" dirty="0" smtClean="0">
                <a:latin typeface="Arial" panose="020B0604020202020204" pitchFamily="34" charset="0"/>
                <a:cs typeface="Arial" panose="020B0604020202020204" pitchFamily="34" charset="0"/>
              </a:rPr>
              <a:t> to finish.</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1842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 of this Guide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hlinkClick r:id="rId2" action="ppaction://hlinksldjump"/>
              </a:rPr>
              <a:t>Introduction &amp; how to log in</a:t>
            </a:r>
            <a:r>
              <a:rPr lang="en-GB" dirty="0" smtClean="0"/>
              <a:t> – Slides 4 - 6</a:t>
            </a:r>
            <a:endParaRPr lang="en-GB" dirty="0" smtClean="0">
              <a:hlinkClick r:id="rId3" action="ppaction://hlinksldjump"/>
            </a:endParaRPr>
          </a:p>
          <a:p>
            <a:r>
              <a:rPr lang="en-GB" dirty="0" smtClean="0">
                <a:hlinkClick r:id="rId3" action="ppaction://hlinksldjump"/>
              </a:rPr>
              <a:t>Changing </a:t>
            </a:r>
            <a:r>
              <a:rPr lang="en-GB" dirty="0" smtClean="0">
                <a:hlinkClick r:id="rId3" action="ppaction://hlinksldjump"/>
              </a:rPr>
              <a:t>your password</a:t>
            </a:r>
            <a:r>
              <a:rPr lang="en-GB" dirty="0" smtClean="0"/>
              <a:t> – Slide </a:t>
            </a:r>
            <a:r>
              <a:rPr lang="en-GB" dirty="0" smtClean="0"/>
              <a:t>7</a:t>
            </a:r>
            <a:endParaRPr lang="en-GB" dirty="0" smtClean="0"/>
          </a:p>
          <a:p>
            <a:r>
              <a:rPr lang="en-GB" dirty="0" smtClean="0">
                <a:hlinkClick r:id="rId4" action="ppaction://hlinksldjump"/>
              </a:rPr>
              <a:t>Viewing Pending and Completed Forms</a:t>
            </a:r>
            <a:r>
              <a:rPr lang="en-GB" dirty="0" smtClean="0"/>
              <a:t> – Slide </a:t>
            </a:r>
            <a:r>
              <a:rPr lang="en-GB" dirty="0" smtClean="0"/>
              <a:t>8</a:t>
            </a:r>
            <a:endParaRPr lang="en-GB" dirty="0" smtClean="0"/>
          </a:p>
          <a:p>
            <a:r>
              <a:rPr lang="en-GB" dirty="0" smtClean="0">
                <a:hlinkClick r:id="rId5" action="ppaction://hlinksldjump"/>
              </a:rPr>
              <a:t>Start a report for a Merton employee (with an Employee Number</a:t>
            </a:r>
            <a:r>
              <a:rPr lang="en-GB" dirty="0" smtClean="0"/>
              <a:t> – Slide </a:t>
            </a:r>
            <a:r>
              <a:rPr lang="en-GB" dirty="0" smtClean="0"/>
              <a:t>9</a:t>
            </a:r>
            <a:endParaRPr lang="en-GB" dirty="0" smtClean="0"/>
          </a:p>
          <a:p>
            <a:r>
              <a:rPr lang="en-GB" dirty="0" smtClean="0">
                <a:hlinkClick r:id="rId6" action="ppaction://hlinksldjump"/>
              </a:rPr>
              <a:t>Start a report for a non-employee (pupil, schools staff etc.)</a:t>
            </a:r>
            <a:r>
              <a:rPr lang="en-GB" dirty="0" smtClean="0"/>
              <a:t> – </a:t>
            </a:r>
            <a:r>
              <a:rPr lang="en-GB" dirty="0" smtClean="0"/>
              <a:t>Slides </a:t>
            </a:r>
            <a:r>
              <a:rPr lang="en-GB" dirty="0" smtClean="0"/>
              <a:t>10 - 14</a:t>
            </a:r>
            <a:endParaRPr lang="en-GB" dirty="0" smtClean="0"/>
          </a:p>
          <a:p>
            <a:r>
              <a:rPr lang="en-GB" dirty="0" smtClean="0">
                <a:hlinkClick r:id="rId7" action="ppaction://hlinksldjump"/>
              </a:rPr>
              <a:t>Layout of the Report </a:t>
            </a:r>
            <a:r>
              <a:rPr lang="en-GB" dirty="0" smtClean="0"/>
              <a:t>– Slides </a:t>
            </a:r>
            <a:r>
              <a:rPr lang="en-GB" dirty="0" smtClean="0"/>
              <a:t>15 </a:t>
            </a:r>
            <a:r>
              <a:rPr lang="en-GB" dirty="0" smtClean="0"/>
              <a:t>- </a:t>
            </a:r>
            <a:r>
              <a:rPr lang="en-GB" dirty="0" smtClean="0"/>
              <a:t>23</a:t>
            </a:r>
            <a:r>
              <a:rPr lang="en-GB" dirty="0" smtClean="0"/>
              <a:t> </a:t>
            </a:r>
            <a:endParaRPr lang="en-GB" dirty="0" smtClean="0"/>
          </a:p>
          <a:p>
            <a:r>
              <a:rPr lang="en-GB" dirty="0" smtClean="0">
                <a:hlinkClick r:id="rId8" action="ppaction://hlinksldjump"/>
              </a:rPr>
              <a:t>Filling in Investigation Findings</a:t>
            </a:r>
            <a:r>
              <a:rPr lang="en-GB" dirty="0" smtClean="0"/>
              <a:t> – Slides </a:t>
            </a:r>
            <a:r>
              <a:rPr lang="en-GB" dirty="0" smtClean="0"/>
              <a:t>24 </a:t>
            </a:r>
            <a:r>
              <a:rPr lang="en-GB" dirty="0" smtClean="0"/>
              <a:t>- </a:t>
            </a:r>
            <a:r>
              <a:rPr lang="en-GB" dirty="0" smtClean="0"/>
              <a:t>29</a:t>
            </a:r>
            <a:endParaRPr lang="en-GB" dirty="0" smtClean="0"/>
          </a:p>
          <a:p>
            <a:endParaRPr lang="en-GB" dirty="0" smtClean="0"/>
          </a:p>
          <a:p>
            <a:endParaRPr lang="en-GB" dirty="0"/>
          </a:p>
        </p:txBody>
      </p:sp>
    </p:spTree>
    <p:extLst>
      <p:ext uri="{BB962C8B-B14F-4D97-AF65-F5344CB8AC3E}">
        <p14:creationId xmlns:p14="http://schemas.microsoft.com/office/powerpoint/2010/main" val="1636955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Accident/Incident Reporting &amp; PVP System </a:t>
            </a:r>
            <a:r>
              <a:rPr lang="en-GB" dirty="0" smtClean="0"/>
              <a:t>– Introduction &amp; Login</a:t>
            </a:r>
            <a:endParaRPr lang="en-GB" dirty="0"/>
          </a:p>
        </p:txBody>
      </p:sp>
      <p:pic>
        <p:nvPicPr>
          <p:cNvPr id="8" name="Picture 7"/>
          <p:cNvPicPr>
            <a:picLocks noChangeAspect="1"/>
          </p:cNvPicPr>
          <p:nvPr/>
        </p:nvPicPr>
        <p:blipFill>
          <a:blip r:embed="rId2"/>
          <a:stretch>
            <a:fillRect/>
          </a:stretch>
        </p:blipFill>
        <p:spPr>
          <a:xfrm>
            <a:off x="1750210" y="1916832"/>
            <a:ext cx="5048795" cy="4941168"/>
          </a:xfrm>
          <a:prstGeom prst="rect">
            <a:avLst/>
          </a:prstGeom>
        </p:spPr>
      </p:pic>
      <p:sp>
        <p:nvSpPr>
          <p:cNvPr id="5" name="Rectangle 4"/>
          <p:cNvSpPr/>
          <p:nvPr/>
        </p:nvSpPr>
        <p:spPr>
          <a:xfrm>
            <a:off x="2036418" y="5519663"/>
            <a:ext cx="4752528" cy="34899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036418" y="6309320"/>
            <a:ext cx="2319558"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6956499" y="5194066"/>
            <a:ext cx="1791965" cy="646331"/>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If you already have a User ID and Password, click here to log in.</a:t>
            </a:r>
            <a:endParaRPr lang="en-GB" sz="1200" dirty="0">
              <a:latin typeface="Arial" panose="020B0604020202020204" pitchFamily="34" charset="0"/>
              <a:cs typeface="Arial" panose="020B0604020202020204" pitchFamily="34" charset="0"/>
            </a:endParaRPr>
          </a:p>
        </p:txBody>
      </p:sp>
      <p:cxnSp>
        <p:nvCxnSpPr>
          <p:cNvPr id="12" name="Straight Connector 11"/>
          <p:cNvCxnSpPr>
            <a:stCxn id="5" idx="3"/>
            <a:endCxn id="10" idx="1"/>
          </p:cNvCxnSpPr>
          <p:nvPr/>
        </p:nvCxnSpPr>
        <p:spPr>
          <a:xfrm flipV="1">
            <a:off x="6788946" y="5517232"/>
            <a:ext cx="167553" cy="176926"/>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61742" y="5945243"/>
            <a:ext cx="1791965" cy="830997"/>
          </a:xfrm>
          <a:prstGeom prst="rect">
            <a:avLst/>
          </a:prstGeom>
          <a:noFill/>
          <a:ln w="19050">
            <a:solidFill>
              <a:srgbClr val="FF0000"/>
            </a:solidFill>
          </a:ln>
        </p:spPr>
        <p:txBody>
          <a:bodyPr wrap="square" rtlCol="0">
            <a:spAutoFit/>
          </a:bodyPr>
          <a:lstStyle/>
          <a:p>
            <a:r>
              <a:rPr lang="en-GB" sz="1200" dirty="0" smtClean="0">
                <a:latin typeface="Arial" panose="020B0604020202020204" pitchFamily="34" charset="0"/>
                <a:cs typeface="Arial" panose="020B0604020202020204" pitchFamily="34" charset="0"/>
              </a:rPr>
              <a:t>If you don’t have a User ID and password to login, click here to fill in a request.</a:t>
            </a:r>
            <a:endParaRPr lang="en-GB" sz="1200" dirty="0">
              <a:latin typeface="Arial" panose="020B0604020202020204" pitchFamily="34" charset="0"/>
              <a:cs typeface="Arial" panose="020B0604020202020204" pitchFamily="34" charset="0"/>
            </a:endParaRPr>
          </a:p>
        </p:txBody>
      </p:sp>
      <p:cxnSp>
        <p:nvCxnSpPr>
          <p:cNvPr id="15" name="Straight Connector 14"/>
          <p:cNvCxnSpPr>
            <a:stCxn id="6" idx="3"/>
          </p:cNvCxnSpPr>
          <p:nvPr/>
        </p:nvCxnSpPr>
        <p:spPr>
          <a:xfrm>
            <a:off x="4355976" y="6417332"/>
            <a:ext cx="2585221"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3528" y="1383984"/>
            <a:ext cx="8424936" cy="461665"/>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Thi</a:t>
            </a:r>
            <a:r>
              <a:rPr lang="en-GB" sz="1200" dirty="0" smtClean="0">
                <a:latin typeface="Arial" panose="020B0604020202020204" pitchFamily="34" charset="0"/>
                <a:cs typeface="Arial" panose="020B0604020202020204" pitchFamily="34" charset="0"/>
              </a:rPr>
              <a:t>s guide is only concerned with logging in as a Merton Manager, Head teacher/School Business Manager or Non-Merton employee to report, view or, where an employee/Admin has forwarded you a report, to complete the investigation findings. </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1064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57200" y="2224488"/>
            <a:ext cx="8229600" cy="3993199"/>
          </a:xfrm>
          <a:prstGeom prst="rect">
            <a:avLst/>
          </a:prstGeom>
        </p:spPr>
      </p:pic>
      <p:sp>
        <p:nvSpPr>
          <p:cNvPr id="2" name="Title 1"/>
          <p:cNvSpPr>
            <a:spLocks noGrp="1"/>
          </p:cNvSpPr>
          <p:nvPr>
            <p:ph type="title"/>
          </p:nvPr>
        </p:nvSpPr>
        <p:spPr/>
        <p:txBody>
          <a:bodyPr>
            <a:normAutofit/>
          </a:bodyPr>
          <a:lstStyle/>
          <a:p>
            <a:r>
              <a:rPr lang="en-GB" dirty="0" smtClean="0"/>
              <a:t>Logging into the system</a:t>
            </a:r>
            <a:endParaRPr lang="en-GB" dirty="0"/>
          </a:p>
        </p:txBody>
      </p:sp>
      <p:sp>
        <p:nvSpPr>
          <p:cNvPr id="5" name="TextBox 4"/>
          <p:cNvSpPr txBox="1"/>
          <p:nvPr/>
        </p:nvSpPr>
        <p:spPr>
          <a:xfrm>
            <a:off x="1763687" y="1358065"/>
            <a:ext cx="5616624" cy="461665"/>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If you </a:t>
            </a:r>
            <a:r>
              <a:rPr lang="en-GB" sz="1200" dirty="0" smtClean="0">
                <a:latin typeface="Arial" panose="020B0604020202020204" pitchFamily="34" charset="0"/>
                <a:cs typeface="Arial" panose="020B0604020202020204" pitchFamily="34" charset="0"/>
              </a:rPr>
              <a:t>have already been given </a:t>
            </a:r>
            <a:r>
              <a:rPr lang="en-GB" sz="1200" dirty="0" smtClean="0">
                <a:latin typeface="Arial" panose="020B0604020202020204" pitchFamily="34" charset="0"/>
                <a:cs typeface="Arial" panose="020B0604020202020204" pitchFamily="34" charset="0"/>
              </a:rPr>
              <a:t>a User ID and </a:t>
            </a:r>
            <a:r>
              <a:rPr lang="en-GB" sz="1200" dirty="0" smtClean="0">
                <a:latin typeface="Arial" panose="020B0604020202020204" pitchFamily="34" charset="0"/>
                <a:cs typeface="Arial" panose="020B0604020202020204" pitchFamily="34" charset="0"/>
              </a:rPr>
              <a:t>password by the Safety Services team, </a:t>
            </a:r>
            <a:r>
              <a:rPr lang="en-GB" sz="1200" dirty="0" smtClean="0">
                <a:latin typeface="Arial" panose="020B0604020202020204" pitchFamily="34" charset="0"/>
                <a:cs typeface="Arial" panose="020B0604020202020204" pitchFamily="34" charset="0"/>
              </a:rPr>
              <a:t>enter it here and press </a:t>
            </a:r>
            <a:r>
              <a:rPr lang="en-GB" sz="1200" b="1" dirty="0" smtClean="0">
                <a:latin typeface="Arial" panose="020B0604020202020204" pitchFamily="34" charset="0"/>
                <a:cs typeface="Arial" panose="020B0604020202020204" pitchFamily="34" charset="0"/>
              </a:rPr>
              <a:t>Login</a:t>
            </a:r>
            <a:r>
              <a:rPr lang="en-GB" sz="1200" dirty="0" smtClean="0">
                <a:latin typeface="Arial" panose="020B0604020202020204" pitchFamily="34" charset="0"/>
                <a:cs typeface="Arial" panose="020B0604020202020204" pitchFamily="34" charset="0"/>
              </a:rPr>
              <a:t>. If not, please see the </a:t>
            </a:r>
            <a:r>
              <a:rPr lang="en-GB" sz="1200" b="1" dirty="0" smtClean="0">
                <a:latin typeface="Arial" panose="020B0604020202020204" pitchFamily="34" charset="0"/>
                <a:cs typeface="Arial" panose="020B0604020202020204" pitchFamily="34" charset="0"/>
              </a:rPr>
              <a:t>NOTE</a:t>
            </a:r>
            <a:r>
              <a:rPr lang="en-GB" sz="1200" dirty="0" smtClean="0">
                <a:latin typeface="Arial" panose="020B0604020202020204" pitchFamily="34" charset="0"/>
                <a:cs typeface="Arial" panose="020B0604020202020204" pitchFamily="34" charset="0"/>
              </a:rPr>
              <a:t> in red.</a:t>
            </a:r>
            <a:endParaRPr lang="en-GB" sz="1200" b="1" dirty="0" smtClean="0">
              <a:latin typeface="Arial" panose="020B0604020202020204" pitchFamily="34" charset="0"/>
              <a:cs typeface="Arial" panose="020B0604020202020204" pitchFamily="34" charset="0"/>
            </a:endParaRPr>
          </a:p>
        </p:txBody>
      </p:sp>
      <p:sp>
        <p:nvSpPr>
          <p:cNvPr id="12" name="TextBox 11"/>
          <p:cNvSpPr txBox="1"/>
          <p:nvPr/>
        </p:nvSpPr>
        <p:spPr>
          <a:xfrm>
            <a:off x="562260" y="6220712"/>
            <a:ext cx="8019479" cy="461665"/>
          </a:xfrm>
          <a:prstGeom prst="rect">
            <a:avLst/>
          </a:prstGeom>
          <a:noFill/>
          <a:ln w="19050">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 </a:t>
            </a:r>
            <a:r>
              <a:rPr lang="en-GB" sz="1200" dirty="0" smtClean="0">
                <a:latin typeface="Arial" panose="020B0604020202020204" pitchFamily="34" charset="0"/>
                <a:cs typeface="Arial" panose="020B0604020202020204" pitchFamily="34" charset="0"/>
              </a:rPr>
              <a:t>You only have 5 attempts to enter the correct User ID and password or your account will be locked. If this happens, please press the </a:t>
            </a:r>
            <a:r>
              <a:rPr lang="en-GB" sz="1200" b="1" dirty="0" smtClean="0">
                <a:latin typeface="Arial" panose="020B0604020202020204" pitchFamily="34" charset="0"/>
                <a:cs typeface="Arial" panose="020B0604020202020204" pitchFamily="34" charset="0"/>
              </a:rPr>
              <a:t>Request a password reset</a:t>
            </a:r>
            <a:r>
              <a:rPr lang="en-GB" sz="1200"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link and fill in the form for a reset request.</a:t>
            </a:r>
            <a:endParaRPr lang="en-GB" sz="1200" dirty="0">
              <a:latin typeface="Arial" panose="020B0604020202020204" pitchFamily="34" charset="0"/>
              <a:cs typeface="Arial" panose="020B0604020202020204" pitchFamily="34" charset="0"/>
            </a:endParaRPr>
          </a:p>
        </p:txBody>
      </p:sp>
      <p:sp>
        <p:nvSpPr>
          <p:cNvPr id="6" name="Rectangle 5"/>
          <p:cNvSpPr/>
          <p:nvPr/>
        </p:nvSpPr>
        <p:spPr>
          <a:xfrm>
            <a:off x="3491880" y="3212976"/>
            <a:ext cx="1584176"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6010454" y="2988213"/>
            <a:ext cx="1801906" cy="861774"/>
          </a:xfrm>
          <a:prstGeom prst="rect">
            <a:avLst/>
          </a:prstGeom>
          <a:noFill/>
          <a:ln w="28575">
            <a:solidFill>
              <a:srgbClr val="FF33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a:t>
            </a:r>
            <a:r>
              <a:rPr lang="en-GB" sz="1200" dirty="0" smtClean="0">
                <a:latin typeface="Arial" panose="020B0604020202020204" pitchFamily="34" charset="0"/>
                <a:cs typeface="Arial" panose="020B0604020202020204" pitchFamily="34" charset="0"/>
              </a:rPr>
              <a:t> If you don’t have a User ID and password to login, click here to fill in a request.</a:t>
            </a:r>
            <a:endParaRPr lang="en-GB" sz="1200" dirty="0">
              <a:latin typeface="Arial" panose="020B0604020202020204" pitchFamily="34" charset="0"/>
              <a:cs typeface="Arial" panose="020B0604020202020204" pitchFamily="34" charset="0"/>
            </a:endParaRPr>
          </a:p>
        </p:txBody>
      </p:sp>
      <p:cxnSp>
        <p:nvCxnSpPr>
          <p:cNvPr id="9" name="Straight Connector 8"/>
          <p:cNvCxnSpPr>
            <a:stCxn id="6" idx="3"/>
          </p:cNvCxnSpPr>
          <p:nvPr/>
        </p:nvCxnSpPr>
        <p:spPr>
          <a:xfrm>
            <a:off x="5076056" y="3320988"/>
            <a:ext cx="934398"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411760" y="3607810"/>
            <a:ext cx="1584176" cy="32524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p:cNvCxnSpPr/>
          <p:nvPr/>
        </p:nvCxnSpPr>
        <p:spPr>
          <a:xfrm>
            <a:off x="2627784" y="3933055"/>
            <a:ext cx="0" cy="2287657"/>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0719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Logging into the system</a:t>
            </a:r>
            <a:endParaRPr lang="en-GB" dirty="0"/>
          </a:p>
        </p:txBody>
      </p:sp>
      <p:pic>
        <p:nvPicPr>
          <p:cNvPr id="4" name="Content Placeholder 3"/>
          <p:cNvPicPr>
            <a:picLocks noGrp="1" noChangeAspect="1"/>
          </p:cNvPicPr>
          <p:nvPr>
            <p:ph idx="1"/>
          </p:nvPr>
        </p:nvPicPr>
        <p:blipFill>
          <a:blip r:embed="rId2"/>
          <a:stretch>
            <a:fillRect/>
          </a:stretch>
        </p:blipFill>
        <p:spPr>
          <a:xfrm>
            <a:off x="239009" y="1772816"/>
            <a:ext cx="8665982" cy="4383510"/>
          </a:xfrm>
          <a:prstGeom prst="rect">
            <a:avLst/>
          </a:prstGeom>
        </p:spPr>
      </p:pic>
      <p:sp>
        <p:nvSpPr>
          <p:cNvPr id="5" name="Rectangle 4"/>
          <p:cNvSpPr/>
          <p:nvPr/>
        </p:nvSpPr>
        <p:spPr>
          <a:xfrm>
            <a:off x="5001550" y="4480643"/>
            <a:ext cx="792088" cy="25575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6" name="TextBox 5"/>
          <p:cNvSpPr txBox="1"/>
          <p:nvPr/>
        </p:nvSpPr>
        <p:spPr>
          <a:xfrm>
            <a:off x="4735469" y="4172867"/>
            <a:ext cx="288032" cy="307777"/>
          </a:xfrm>
          <a:prstGeom prst="rect">
            <a:avLst/>
          </a:prstGeom>
          <a:noFill/>
        </p:spPr>
        <p:txBody>
          <a:bodyPr wrap="square" rtlCol="0">
            <a:spAutoFit/>
          </a:bodyPr>
          <a:lstStyle/>
          <a:p>
            <a:r>
              <a:rPr lang="en-GB" sz="1400" b="1" dirty="0" smtClean="0">
                <a:solidFill>
                  <a:srgbClr val="FF0000"/>
                </a:solidFill>
                <a:latin typeface="Arial" panose="020B0604020202020204" pitchFamily="34" charset="0"/>
                <a:cs typeface="Arial" panose="020B0604020202020204" pitchFamily="34" charset="0"/>
              </a:rPr>
              <a:t>1</a:t>
            </a:r>
            <a:endParaRPr lang="en-GB" sz="1400" b="1" dirty="0">
              <a:solidFill>
                <a:srgbClr val="FF0000"/>
              </a:solidFill>
              <a:latin typeface="Arial" panose="020B0604020202020204" pitchFamily="34" charset="0"/>
              <a:cs typeface="Arial" panose="020B0604020202020204" pitchFamily="34" charset="0"/>
            </a:endParaRPr>
          </a:p>
        </p:txBody>
      </p:sp>
      <p:sp>
        <p:nvSpPr>
          <p:cNvPr id="8" name="Rectangle 7"/>
          <p:cNvSpPr/>
          <p:nvPr/>
        </p:nvSpPr>
        <p:spPr>
          <a:xfrm>
            <a:off x="7308304" y="5681409"/>
            <a:ext cx="985772" cy="47491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9" name="TextBox 8"/>
          <p:cNvSpPr txBox="1"/>
          <p:nvPr/>
        </p:nvSpPr>
        <p:spPr>
          <a:xfrm>
            <a:off x="7025477" y="5433952"/>
            <a:ext cx="288032" cy="307777"/>
          </a:xfrm>
          <a:prstGeom prst="rect">
            <a:avLst/>
          </a:prstGeom>
          <a:noFill/>
        </p:spPr>
        <p:txBody>
          <a:bodyPr wrap="square" rtlCol="0">
            <a:spAutoFit/>
          </a:bodyPr>
          <a:lstStyle/>
          <a:p>
            <a:r>
              <a:rPr lang="en-GB" sz="1400" b="1" dirty="0">
                <a:solidFill>
                  <a:srgbClr val="FF0000"/>
                </a:solidFill>
                <a:latin typeface="Arial" panose="020B0604020202020204" pitchFamily="34" charset="0"/>
                <a:cs typeface="Arial" panose="020B0604020202020204" pitchFamily="34" charset="0"/>
              </a:rPr>
              <a:t>2</a:t>
            </a:r>
          </a:p>
        </p:txBody>
      </p:sp>
      <p:sp>
        <p:nvSpPr>
          <p:cNvPr id="10" name="TextBox 9"/>
          <p:cNvSpPr txBox="1"/>
          <p:nvPr/>
        </p:nvSpPr>
        <p:spPr>
          <a:xfrm>
            <a:off x="932552" y="1156028"/>
            <a:ext cx="7344816" cy="523220"/>
          </a:xfrm>
          <a:prstGeom prst="rect">
            <a:avLst/>
          </a:prstGeom>
          <a:noFill/>
          <a:ln w="19050">
            <a:solidFill>
              <a:schemeClr val="tx1"/>
            </a:solidFill>
          </a:ln>
        </p:spPr>
        <p:txBody>
          <a:bodyPr wrap="square" rtlCol="0">
            <a:spAutoFit/>
          </a:bodyPr>
          <a:lstStyle/>
          <a:p>
            <a:r>
              <a:rPr lang="en-GB" sz="1400" dirty="0" smtClean="0">
                <a:latin typeface="Arial" panose="020B0604020202020204" pitchFamily="34" charset="0"/>
                <a:cs typeface="Arial" panose="020B0604020202020204" pitchFamily="34" charset="0"/>
              </a:rPr>
              <a:t>Once you have entered your User ID and Password and pressed Login, a pop up will appear, press </a:t>
            </a:r>
            <a:r>
              <a:rPr lang="en-GB" sz="1400" b="1" dirty="0" smtClean="0">
                <a:latin typeface="Arial" panose="020B0604020202020204" pitchFamily="34" charset="0"/>
                <a:cs typeface="Arial" panose="020B0604020202020204" pitchFamily="34" charset="0"/>
              </a:rPr>
              <a:t>OK</a:t>
            </a:r>
            <a:r>
              <a:rPr lang="en-GB" sz="1400" dirty="0" smtClean="0">
                <a:latin typeface="Arial" panose="020B0604020202020204" pitchFamily="34" charset="0"/>
                <a:cs typeface="Arial" panose="020B0604020202020204" pitchFamily="34" charset="0"/>
              </a:rPr>
              <a:t> and then </a:t>
            </a:r>
            <a:r>
              <a:rPr lang="en-GB" sz="1400" b="1" dirty="0" smtClean="0">
                <a:latin typeface="Arial" panose="020B0604020202020204" pitchFamily="34" charset="0"/>
                <a:cs typeface="Arial" panose="020B0604020202020204" pitchFamily="34" charset="0"/>
              </a:rPr>
              <a:t>Next</a:t>
            </a:r>
            <a:r>
              <a:rPr lang="en-GB" sz="1400" dirty="0" smtClean="0">
                <a:latin typeface="Arial" panose="020B0604020202020204" pitchFamily="34" charset="0"/>
                <a:cs typeface="Arial" panose="020B0604020202020204" pitchFamily="34" charset="0"/>
              </a:rPr>
              <a:t>.</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557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System Homepage – Change Password</a:t>
            </a:r>
            <a:endParaRPr lang="en-GB" dirty="0"/>
          </a:p>
        </p:txBody>
      </p:sp>
      <p:pic>
        <p:nvPicPr>
          <p:cNvPr id="8" name="Content Placeholder 7"/>
          <p:cNvPicPr>
            <a:picLocks noGrp="1" noChangeAspect="1"/>
          </p:cNvPicPr>
          <p:nvPr>
            <p:ph idx="1"/>
          </p:nvPr>
        </p:nvPicPr>
        <p:blipFill>
          <a:blip r:embed="rId2"/>
          <a:stretch>
            <a:fillRect/>
          </a:stretch>
        </p:blipFill>
        <p:spPr>
          <a:xfrm>
            <a:off x="2051720" y="1777872"/>
            <a:ext cx="4680521" cy="2537776"/>
          </a:xfrm>
          <a:prstGeom prst="rect">
            <a:avLst/>
          </a:prstGeom>
        </p:spPr>
      </p:pic>
      <p:pic>
        <p:nvPicPr>
          <p:cNvPr id="10" name="Picture 9"/>
          <p:cNvPicPr>
            <a:picLocks noChangeAspect="1"/>
          </p:cNvPicPr>
          <p:nvPr/>
        </p:nvPicPr>
        <p:blipFill>
          <a:blip r:embed="rId3"/>
          <a:stretch>
            <a:fillRect/>
          </a:stretch>
        </p:blipFill>
        <p:spPr>
          <a:xfrm>
            <a:off x="1547664" y="4648096"/>
            <a:ext cx="6541080" cy="2209904"/>
          </a:xfrm>
          <a:prstGeom prst="rect">
            <a:avLst/>
          </a:prstGeom>
        </p:spPr>
      </p:pic>
      <p:sp>
        <p:nvSpPr>
          <p:cNvPr id="11" name="TextBox 10"/>
          <p:cNvSpPr txBox="1"/>
          <p:nvPr/>
        </p:nvSpPr>
        <p:spPr>
          <a:xfrm>
            <a:off x="755576" y="1131541"/>
            <a:ext cx="7631544" cy="646331"/>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You will have multiple options once you have logged </a:t>
            </a:r>
            <a:r>
              <a:rPr lang="en-GB" sz="1200" dirty="0" smtClean="0">
                <a:latin typeface="Arial" panose="020B0604020202020204" pitchFamily="34" charset="0"/>
                <a:cs typeface="Arial" panose="020B0604020202020204" pitchFamily="34" charset="0"/>
              </a:rPr>
              <a:t>in, </a:t>
            </a:r>
            <a:r>
              <a:rPr lang="en-GB" sz="1200" dirty="0" smtClean="0">
                <a:latin typeface="Arial" panose="020B0604020202020204" pitchFamily="34" charset="0"/>
                <a:cs typeface="Arial" panose="020B0604020202020204" pitchFamily="34" charset="0"/>
              </a:rPr>
              <a:t>the first is to change your password. </a:t>
            </a:r>
            <a:r>
              <a:rPr lang="en-GB" sz="1200" b="1" dirty="0" smtClean="0">
                <a:latin typeface="Arial" panose="020B0604020202020204" pitchFamily="34" charset="0"/>
                <a:cs typeface="Arial" panose="020B0604020202020204" pitchFamily="34" charset="0"/>
              </a:rPr>
              <a:t>You only need to do this the first time you’ve logged into the system with a generic password sent by </a:t>
            </a:r>
            <a:r>
              <a:rPr lang="en-GB" sz="1200" b="1" dirty="0" smtClean="0">
                <a:latin typeface="Arial" panose="020B0604020202020204" pitchFamily="34" charset="0"/>
                <a:cs typeface="Arial" panose="020B0604020202020204" pitchFamily="34" charset="0"/>
              </a:rPr>
              <a:t>automated email</a:t>
            </a:r>
            <a:r>
              <a:rPr lang="en-GB" sz="1200" b="1" dirty="0" smtClean="0">
                <a:latin typeface="Arial" panose="020B0604020202020204" pitchFamily="34" charset="0"/>
                <a:cs typeface="Arial" panose="020B0604020202020204" pitchFamily="34" charset="0"/>
              </a:rPr>
              <a:t>.</a:t>
            </a:r>
            <a:endParaRPr lang="en-GB" sz="1200" b="1" dirty="0">
              <a:latin typeface="Arial" panose="020B0604020202020204" pitchFamily="34" charset="0"/>
              <a:cs typeface="Arial" panose="020B0604020202020204" pitchFamily="34" charset="0"/>
            </a:endParaRPr>
          </a:p>
        </p:txBody>
      </p:sp>
      <p:sp>
        <p:nvSpPr>
          <p:cNvPr id="13" name="TextBox 12"/>
          <p:cNvSpPr txBox="1"/>
          <p:nvPr/>
        </p:nvSpPr>
        <p:spPr>
          <a:xfrm>
            <a:off x="755576" y="4176484"/>
            <a:ext cx="7631544" cy="461665"/>
          </a:xfrm>
          <a:prstGeom prst="rect">
            <a:avLst/>
          </a:prstGeom>
          <a:noFill/>
          <a:ln w="28575">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a:t>
            </a:r>
            <a:r>
              <a:rPr lang="en-GB" sz="1200" dirty="0" smtClean="0">
                <a:latin typeface="Arial" panose="020B0604020202020204" pitchFamily="34" charset="0"/>
                <a:cs typeface="Arial" panose="020B0604020202020204" pitchFamily="34" charset="0"/>
              </a:rPr>
              <a:t> Passwords </a:t>
            </a:r>
            <a:r>
              <a:rPr lang="en-GB" sz="1200" b="1" dirty="0">
                <a:latin typeface="Arial" panose="020B0604020202020204" pitchFamily="34" charset="0"/>
                <a:cs typeface="Arial" panose="020B0604020202020204" pitchFamily="34" charset="0"/>
              </a:rPr>
              <a:t>must</a:t>
            </a:r>
            <a:r>
              <a:rPr lang="en-GB" sz="1200" dirty="0">
                <a:latin typeface="Arial" panose="020B0604020202020204" pitchFamily="34" charset="0"/>
                <a:cs typeface="Arial" panose="020B0604020202020204" pitchFamily="34" charset="0"/>
              </a:rPr>
              <a:t> be 9 characters long and made up of digits, upper and lower case letters and special characters</a:t>
            </a:r>
            <a:r>
              <a:rPr lang="en-GB" sz="1200" dirty="0" smtClean="0">
                <a:latin typeface="Arial" panose="020B0604020202020204" pitchFamily="34" charset="0"/>
                <a:cs typeface="Arial" panose="020B0604020202020204" pitchFamily="34" charset="0"/>
              </a:rPr>
              <a:t>. Your password will </a:t>
            </a:r>
            <a:r>
              <a:rPr lang="en-GB" sz="1200" b="1" dirty="0" smtClean="0">
                <a:latin typeface="Arial" panose="020B0604020202020204" pitchFamily="34" charset="0"/>
                <a:cs typeface="Arial" panose="020B0604020202020204" pitchFamily="34" charset="0"/>
              </a:rPr>
              <a:t>not</a:t>
            </a:r>
            <a:r>
              <a:rPr lang="en-GB" sz="1200" dirty="0" smtClean="0">
                <a:latin typeface="Arial" panose="020B0604020202020204" pitchFamily="34" charset="0"/>
                <a:cs typeface="Arial" panose="020B0604020202020204" pitchFamily="34" charset="0"/>
              </a:rPr>
              <a:t> change if these criteria are not met.</a:t>
            </a:r>
            <a:endParaRPr lang="en-GB" sz="10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2480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System Homepage </a:t>
            </a:r>
            <a:r>
              <a:rPr lang="en-GB" dirty="0" smtClean="0"/>
              <a:t>– Pending and Completed Forms</a:t>
            </a:r>
            <a:endParaRPr lang="en-GB" dirty="0"/>
          </a:p>
        </p:txBody>
      </p:sp>
      <p:pic>
        <p:nvPicPr>
          <p:cNvPr id="4" name="Content Placeholder 3"/>
          <p:cNvPicPr>
            <a:picLocks noGrp="1" noChangeAspect="1"/>
          </p:cNvPicPr>
          <p:nvPr>
            <p:ph idx="1"/>
          </p:nvPr>
        </p:nvPicPr>
        <p:blipFill>
          <a:blip r:embed="rId2"/>
          <a:stretch>
            <a:fillRect/>
          </a:stretch>
        </p:blipFill>
        <p:spPr>
          <a:xfrm>
            <a:off x="462652" y="2085468"/>
            <a:ext cx="8229600" cy="1604698"/>
          </a:xfrm>
          <a:prstGeom prst="rect">
            <a:avLst/>
          </a:prstGeom>
        </p:spPr>
      </p:pic>
      <p:sp>
        <p:nvSpPr>
          <p:cNvPr id="6" name="TextBox 5"/>
          <p:cNvSpPr txBox="1"/>
          <p:nvPr/>
        </p:nvSpPr>
        <p:spPr>
          <a:xfrm>
            <a:off x="722883" y="1455969"/>
            <a:ext cx="7776864" cy="461665"/>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You can complete the investigation of an existing accident/incident report from the list displayed under the ‘Pending Forms’ heading. To do this, click the toggle then scroll to the bottom of the page and press ‘</a:t>
            </a:r>
            <a:r>
              <a:rPr lang="en-GB" sz="1200" b="1" dirty="0" smtClean="0">
                <a:latin typeface="Arial" panose="020B0604020202020204" pitchFamily="34" charset="0"/>
                <a:cs typeface="Arial" panose="020B0604020202020204" pitchFamily="34" charset="0"/>
              </a:rPr>
              <a:t>Next</a:t>
            </a:r>
            <a:r>
              <a:rPr lang="en-GB" sz="1200" dirty="0" smtClean="0">
                <a:latin typeface="Arial" panose="020B0604020202020204" pitchFamily="34" charset="0"/>
                <a:cs typeface="Arial" panose="020B0604020202020204" pitchFamily="34" charset="0"/>
              </a:rPr>
              <a:t>’.</a:t>
            </a:r>
            <a:endParaRPr lang="en-GB" sz="12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a:stretch>
            <a:fillRect/>
          </a:stretch>
        </p:blipFill>
        <p:spPr>
          <a:xfrm>
            <a:off x="457200" y="4786866"/>
            <a:ext cx="8308230" cy="1623629"/>
          </a:xfrm>
          <a:prstGeom prst="rect">
            <a:avLst/>
          </a:prstGeom>
        </p:spPr>
      </p:pic>
      <p:sp>
        <p:nvSpPr>
          <p:cNvPr id="8" name="Rectangle 7"/>
          <p:cNvSpPr/>
          <p:nvPr/>
        </p:nvSpPr>
        <p:spPr>
          <a:xfrm>
            <a:off x="461493" y="3429000"/>
            <a:ext cx="222075" cy="179421"/>
          </a:xfrm>
          <a:prstGeom prst="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290549" y="3182168"/>
            <a:ext cx="244434" cy="276999"/>
          </a:xfrm>
          <a:prstGeom prst="rect">
            <a:avLst/>
          </a:prstGeom>
          <a:noFill/>
        </p:spPr>
        <p:txBody>
          <a:bodyPr wrap="square" rtlCol="0">
            <a:spAutoFit/>
          </a:bodyPr>
          <a:lstStyle/>
          <a:p>
            <a:r>
              <a:rPr lang="en-GB" sz="1200" b="1" dirty="0">
                <a:solidFill>
                  <a:srgbClr val="FF0000"/>
                </a:solidFill>
                <a:latin typeface="Arial" panose="020B0604020202020204" pitchFamily="34" charset="0"/>
                <a:cs typeface="Arial" panose="020B0604020202020204" pitchFamily="34" charset="0"/>
              </a:rPr>
              <a:t>1</a:t>
            </a:r>
          </a:p>
        </p:txBody>
      </p:sp>
      <p:grpSp>
        <p:nvGrpSpPr>
          <p:cNvPr id="14" name="Group 13"/>
          <p:cNvGrpSpPr/>
          <p:nvPr/>
        </p:nvGrpSpPr>
        <p:grpSpPr>
          <a:xfrm>
            <a:off x="271153" y="5845569"/>
            <a:ext cx="372094" cy="456420"/>
            <a:chOff x="251577" y="5295501"/>
            <a:chExt cx="372094" cy="456420"/>
          </a:xfrm>
        </p:grpSpPr>
        <p:sp>
          <p:nvSpPr>
            <p:cNvPr id="9" name="Rectangle 8"/>
            <p:cNvSpPr/>
            <p:nvPr/>
          </p:nvSpPr>
          <p:spPr>
            <a:xfrm>
              <a:off x="401596" y="5572500"/>
              <a:ext cx="222075" cy="179421"/>
            </a:xfrm>
            <a:prstGeom prst="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51577" y="5295501"/>
              <a:ext cx="244434" cy="276999"/>
            </a:xfrm>
            <a:prstGeom prst="rect">
              <a:avLst/>
            </a:prstGeom>
            <a:noFill/>
          </p:spPr>
          <p:txBody>
            <a:bodyPr wrap="square" rtlCol="0">
              <a:spAutoFit/>
            </a:bodyPr>
            <a:lstStyle/>
            <a:p>
              <a:r>
                <a:rPr lang="en-GB" sz="1200" b="1" dirty="0">
                  <a:solidFill>
                    <a:srgbClr val="FF0000"/>
                  </a:solidFill>
                  <a:latin typeface="Arial" panose="020B0604020202020204" pitchFamily="34" charset="0"/>
                  <a:cs typeface="Arial" panose="020B0604020202020204" pitchFamily="34" charset="0"/>
                </a:rPr>
                <a:t>1</a:t>
              </a:r>
            </a:p>
          </p:txBody>
        </p:sp>
      </p:grpSp>
      <p:grpSp>
        <p:nvGrpSpPr>
          <p:cNvPr id="19" name="Group 18"/>
          <p:cNvGrpSpPr/>
          <p:nvPr/>
        </p:nvGrpSpPr>
        <p:grpSpPr>
          <a:xfrm>
            <a:off x="7562850" y="2967764"/>
            <a:ext cx="1123950" cy="821548"/>
            <a:chOff x="7336482" y="3424629"/>
            <a:chExt cx="1123950" cy="821548"/>
          </a:xfrm>
        </p:grpSpPr>
        <p:pic>
          <p:nvPicPr>
            <p:cNvPr id="5" name="Picture 4"/>
            <p:cNvPicPr>
              <a:picLocks noChangeAspect="1"/>
            </p:cNvPicPr>
            <p:nvPr/>
          </p:nvPicPr>
          <p:blipFill>
            <a:blip r:embed="rId4"/>
            <a:stretch>
              <a:fillRect/>
            </a:stretch>
          </p:blipFill>
          <p:spPr>
            <a:xfrm>
              <a:off x="7336482" y="3721843"/>
              <a:ext cx="1123950" cy="504825"/>
            </a:xfrm>
            <a:prstGeom prst="rect">
              <a:avLst/>
            </a:prstGeom>
          </p:spPr>
        </p:pic>
        <p:sp>
          <p:nvSpPr>
            <p:cNvPr id="12" name="Rectangle 11"/>
            <p:cNvSpPr/>
            <p:nvPr/>
          </p:nvSpPr>
          <p:spPr>
            <a:xfrm>
              <a:off x="7336482" y="3690166"/>
              <a:ext cx="1123950" cy="556011"/>
            </a:xfrm>
            <a:prstGeom prst="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7776240" y="3424629"/>
              <a:ext cx="244434" cy="276999"/>
            </a:xfrm>
            <a:prstGeom prst="rect">
              <a:avLst/>
            </a:prstGeom>
            <a:noFill/>
          </p:spPr>
          <p:txBody>
            <a:bodyPr wrap="square" rtlCol="0">
              <a:spAutoFit/>
            </a:bodyPr>
            <a:lstStyle/>
            <a:p>
              <a:r>
                <a:rPr lang="en-GB" sz="1200" b="1" dirty="0" smtClean="0">
                  <a:solidFill>
                    <a:srgbClr val="FF0000"/>
                  </a:solidFill>
                  <a:latin typeface="Arial" panose="020B0604020202020204" pitchFamily="34" charset="0"/>
                  <a:cs typeface="Arial" panose="020B0604020202020204" pitchFamily="34" charset="0"/>
                </a:rPr>
                <a:t>2</a:t>
              </a:r>
              <a:endParaRPr lang="en-GB" sz="1200" b="1" dirty="0">
                <a:solidFill>
                  <a:srgbClr val="FF0000"/>
                </a:solidFill>
                <a:latin typeface="Arial" panose="020B0604020202020204" pitchFamily="34" charset="0"/>
                <a:cs typeface="Arial" panose="020B0604020202020204" pitchFamily="34" charset="0"/>
              </a:endParaRPr>
            </a:p>
          </p:txBody>
        </p:sp>
      </p:grpSp>
      <p:grpSp>
        <p:nvGrpSpPr>
          <p:cNvPr id="13" name="Group 12"/>
          <p:cNvGrpSpPr/>
          <p:nvPr/>
        </p:nvGrpSpPr>
        <p:grpSpPr>
          <a:xfrm>
            <a:off x="7562850" y="5608756"/>
            <a:ext cx="1123950" cy="870045"/>
            <a:chOff x="7336482" y="5751921"/>
            <a:chExt cx="1123950" cy="870045"/>
          </a:xfrm>
        </p:grpSpPr>
        <p:pic>
          <p:nvPicPr>
            <p:cNvPr id="7" name="Picture 6"/>
            <p:cNvPicPr>
              <a:picLocks noChangeAspect="1"/>
            </p:cNvPicPr>
            <p:nvPr/>
          </p:nvPicPr>
          <p:blipFill>
            <a:blip r:embed="rId4"/>
            <a:stretch>
              <a:fillRect/>
            </a:stretch>
          </p:blipFill>
          <p:spPr>
            <a:xfrm>
              <a:off x="7336482" y="6091549"/>
              <a:ext cx="1123950" cy="504825"/>
            </a:xfrm>
            <a:prstGeom prst="rect">
              <a:avLst/>
            </a:prstGeom>
          </p:spPr>
        </p:pic>
        <p:sp>
          <p:nvSpPr>
            <p:cNvPr id="15" name="Rectangle 14"/>
            <p:cNvSpPr/>
            <p:nvPr/>
          </p:nvSpPr>
          <p:spPr>
            <a:xfrm>
              <a:off x="7336482" y="6065955"/>
              <a:ext cx="1123950" cy="556011"/>
            </a:xfrm>
            <a:prstGeom prst="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7776240" y="5751921"/>
              <a:ext cx="244434" cy="276999"/>
            </a:xfrm>
            <a:prstGeom prst="rect">
              <a:avLst/>
            </a:prstGeom>
            <a:noFill/>
          </p:spPr>
          <p:txBody>
            <a:bodyPr wrap="square" rtlCol="0">
              <a:spAutoFit/>
            </a:bodyPr>
            <a:lstStyle/>
            <a:p>
              <a:r>
                <a:rPr lang="en-GB" sz="1200" b="1" dirty="0" smtClean="0">
                  <a:solidFill>
                    <a:srgbClr val="FF0000"/>
                  </a:solidFill>
                  <a:latin typeface="Arial" panose="020B0604020202020204" pitchFamily="34" charset="0"/>
                  <a:cs typeface="Arial" panose="020B0604020202020204" pitchFamily="34" charset="0"/>
                </a:rPr>
                <a:t>2</a:t>
              </a:r>
              <a:endParaRPr lang="en-GB" sz="1200" b="1" dirty="0">
                <a:solidFill>
                  <a:srgbClr val="FF0000"/>
                </a:solidFill>
                <a:latin typeface="Arial" panose="020B0604020202020204" pitchFamily="34" charset="0"/>
                <a:cs typeface="Arial" panose="020B0604020202020204" pitchFamily="34" charset="0"/>
              </a:endParaRPr>
            </a:p>
          </p:txBody>
        </p:sp>
      </p:grpSp>
      <p:sp>
        <p:nvSpPr>
          <p:cNvPr id="20" name="TextBox 19"/>
          <p:cNvSpPr txBox="1"/>
          <p:nvPr/>
        </p:nvSpPr>
        <p:spPr>
          <a:xfrm>
            <a:off x="3275856" y="3756922"/>
            <a:ext cx="2232248" cy="400110"/>
          </a:xfrm>
          <a:prstGeom prst="rect">
            <a:avLst/>
          </a:prstGeom>
          <a:solidFill>
            <a:srgbClr val="FFFF00"/>
          </a:solidFill>
          <a:ln w="19050">
            <a:solidFill>
              <a:schemeClr val="tx1"/>
            </a:solidFill>
          </a:ln>
        </p:spPr>
        <p:txBody>
          <a:bodyPr wrap="square" rtlCol="0">
            <a:spAutoFit/>
          </a:bodyPr>
          <a:lstStyle/>
          <a:p>
            <a:pPr algn="ctr"/>
            <a:r>
              <a:rPr lang="en-GB" sz="2000" b="1" dirty="0" smtClean="0">
                <a:latin typeface="Arial" panose="020B0604020202020204" pitchFamily="34" charset="0"/>
                <a:cs typeface="Arial" panose="020B0604020202020204" pitchFamily="34" charset="0"/>
              </a:rPr>
              <a:t>OR</a:t>
            </a:r>
            <a:endParaRPr lang="en-GB" b="1" dirty="0">
              <a:latin typeface="Arial" panose="020B0604020202020204" pitchFamily="34" charset="0"/>
              <a:cs typeface="Arial" panose="020B0604020202020204" pitchFamily="34" charset="0"/>
            </a:endParaRPr>
          </a:p>
        </p:txBody>
      </p:sp>
      <p:sp>
        <p:nvSpPr>
          <p:cNvPr id="21" name="TextBox 20"/>
          <p:cNvSpPr txBox="1"/>
          <p:nvPr/>
        </p:nvSpPr>
        <p:spPr>
          <a:xfrm>
            <a:off x="722883" y="4272082"/>
            <a:ext cx="7776864" cy="461665"/>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If you wish to view a form you have previously completed, scroll to the ‘Completed Forms’ heading and select the toggle for the form you wish to review, then scroll to the bottom of the page and press ‘</a:t>
            </a:r>
            <a:r>
              <a:rPr lang="en-GB" sz="1200" b="1" dirty="0" smtClean="0">
                <a:latin typeface="Arial" panose="020B0604020202020204" pitchFamily="34" charset="0"/>
                <a:cs typeface="Arial" panose="020B0604020202020204" pitchFamily="34" charset="0"/>
              </a:rPr>
              <a:t>Next</a:t>
            </a:r>
            <a:r>
              <a:rPr lang="en-GB" sz="1200" dirty="0" smtClean="0">
                <a:latin typeface="Arial" panose="020B0604020202020204" pitchFamily="34" charset="0"/>
                <a:cs typeface="Arial" panose="020B0604020202020204" pitchFamily="34" charset="0"/>
              </a:rPr>
              <a:t>’</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0535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System Homepage – Starting a report for a Merton employee</a:t>
            </a:r>
            <a:endParaRPr lang="en-GB" dirty="0"/>
          </a:p>
        </p:txBody>
      </p:sp>
      <p:pic>
        <p:nvPicPr>
          <p:cNvPr id="6" name="Content Placeholder 5"/>
          <p:cNvPicPr>
            <a:picLocks noGrp="1" noChangeAspect="1"/>
          </p:cNvPicPr>
          <p:nvPr>
            <p:ph idx="1"/>
          </p:nvPr>
        </p:nvPicPr>
        <p:blipFill>
          <a:blip r:embed="rId2"/>
          <a:stretch>
            <a:fillRect/>
          </a:stretch>
        </p:blipFill>
        <p:spPr>
          <a:xfrm>
            <a:off x="457200" y="1988840"/>
            <a:ext cx="8229600" cy="2032286"/>
          </a:xfrm>
          <a:prstGeom prst="rect">
            <a:avLst/>
          </a:prstGeom>
        </p:spPr>
      </p:pic>
      <p:pic>
        <p:nvPicPr>
          <p:cNvPr id="7" name="Picture 6"/>
          <p:cNvPicPr>
            <a:picLocks noChangeAspect="1"/>
          </p:cNvPicPr>
          <p:nvPr/>
        </p:nvPicPr>
        <p:blipFill>
          <a:blip r:embed="rId3"/>
          <a:stretch>
            <a:fillRect/>
          </a:stretch>
        </p:blipFill>
        <p:spPr>
          <a:xfrm>
            <a:off x="457200" y="4059914"/>
            <a:ext cx="4295775" cy="1752600"/>
          </a:xfrm>
          <a:prstGeom prst="rect">
            <a:avLst/>
          </a:prstGeom>
        </p:spPr>
      </p:pic>
      <p:sp>
        <p:nvSpPr>
          <p:cNvPr id="8" name="TextBox 7"/>
          <p:cNvSpPr txBox="1"/>
          <p:nvPr/>
        </p:nvSpPr>
        <p:spPr>
          <a:xfrm>
            <a:off x="323528" y="1488387"/>
            <a:ext cx="8496944" cy="461665"/>
          </a:xfrm>
          <a:prstGeom prst="rect">
            <a:avLst/>
          </a:prstGeom>
          <a:noFill/>
          <a:ln w="19050">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The easiest way to report an accident/incident on behalf of a Merton employee is searching using their employee (payroll) number. This can be found on </a:t>
            </a:r>
            <a:r>
              <a:rPr lang="en-GB" sz="1200" dirty="0" err="1" smtClean="0">
                <a:latin typeface="Arial" panose="020B0604020202020204" pitchFamily="34" charset="0"/>
                <a:cs typeface="Arial" panose="020B0604020202020204" pitchFamily="34" charset="0"/>
              </a:rPr>
              <a:t>iTrent</a:t>
            </a:r>
            <a:r>
              <a:rPr lang="en-GB" sz="1200" dirty="0" smtClean="0">
                <a:latin typeface="Arial" panose="020B0604020202020204" pitchFamily="34" charset="0"/>
                <a:cs typeface="Arial" panose="020B0604020202020204" pitchFamily="34" charset="0"/>
              </a:rPr>
              <a:t> by the employee’s line manager. Type the number into the field and press </a:t>
            </a:r>
            <a:r>
              <a:rPr lang="en-GB" sz="1200" b="1" dirty="0" smtClean="0">
                <a:latin typeface="Arial" panose="020B0604020202020204" pitchFamily="34" charset="0"/>
                <a:cs typeface="Arial" panose="020B0604020202020204" pitchFamily="34" charset="0"/>
              </a:rPr>
              <a:t>Search</a:t>
            </a:r>
            <a:r>
              <a:rPr lang="en-GB" sz="1200" dirty="0" smtClean="0">
                <a:latin typeface="Arial" panose="020B0604020202020204" pitchFamily="34" charset="0"/>
                <a:cs typeface="Arial" panose="020B0604020202020204" pitchFamily="34" charset="0"/>
              </a:rPr>
              <a:t>.</a:t>
            </a:r>
            <a:endParaRPr lang="en-GB" sz="1200" dirty="0">
              <a:latin typeface="Arial" panose="020B0604020202020204" pitchFamily="34" charset="0"/>
              <a:cs typeface="Arial" panose="020B0604020202020204" pitchFamily="34" charset="0"/>
            </a:endParaRPr>
          </a:p>
        </p:txBody>
      </p:sp>
      <p:sp>
        <p:nvSpPr>
          <p:cNvPr id="9" name="TextBox 8"/>
          <p:cNvSpPr txBox="1"/>
          <p:nvPr/>
        </p:nvSpPr>
        <p:spPr>
          <a:xfrm>
            <a:off x="381697" y="6165304"/>
            <a:ext cx="8496944" cy="461665"/>
          </a:xfrm>
          <a:prstGeom prst="rect">
            <a:avLst/>
          </a:prstGeom>
          <a:noFill/>
          <a:ln w="28575">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a:t>
            </a:r>
            <a:r>
              <a:rPr lang="en-GB" sz="1200" dirty="0" smtClean="0">
                <a:latin typeface="Arial" panose="020B0604020202020204" pitchFamily="34" charset="0"/>
                <a:cs typeface="Arial" panose="020B0604020202020204" pitchFamily="34" charset="0"/>
              </a:rPr>
              <a:t> If you cannot find the employee’s payroll number, follow the process on the next slide to add them to the database manually. </a:t>
            </a:r>
            <a:endParaRPr lang="en-GB" sz="1200" dirty="0">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4"/>
          <a:stretch>
            <a:fillRect/>
          </a:stretch>
        </p:blipFill>
        <p:spPr>
          <a:xfrm>
            <a:off x="7380312" y="5560101"/>
            <a:ext cx="1123950" cy="504825"/>
          </a:xfrm>
          <a:prstGeom prst="rect">
            <a:avLst/>
          </a:prstGeom>
        </p:spPr>
      </p:pic>
      <p:sp>
        <p:nvSpPr>
          <p:cNvPr id="12" name="TextBox 11"/>
          <p:cNvSpPr txBox="1"/>
          <p:nvPr/>
        </p:nvSpPr>
        <p:spPr>
          <a:xfrm>
            <a:off x="3491880" y="4076042"/>
            <a:ext cx="3528392" cy="830997"/>
          </a:xfrm>
          <a:prstGeom prst="rect">
            <a:avLst/>
          </a:prstGeom>
          <a:no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If the employee number is correct, the employee will appear as shown. To begin reporting, select </a:t>
            </a:r>
            <a:r>
              <a:rPr lang="en-GB" sz="1200" b="1" dirty="0" smtClean="0">
                <a:latin typeface="Arial" panose="020B0604020202020204" pitchFamily="34" charset="0"/>
                <a:cs typeface="Arial" panose="020B0604020202020204" pitchFamily="34" charset="0"/>
              </a:rPr>
              <a:t>Yes</a:t>
            </a:r>
            <a:r>
              <a:rPr lang="en-GB" sz="1200" dirty="0" smtClean="0">
                <a:latin typeface="Arial" panose="020B0604020202020204" pitchFamily="34" charset="0"/>
                <a:cs typeface="Arial" panose="020B0604020202020204" pitchFamily="34" charset="0"/>
              </a:rPr>
              <a:t>, scroll down to the bottom of the page, and press </a:t>
            </a:r>
            <a:r>
              <a:rPr lang="en-GB" sz="1200" b="1" dirty="0" smtClean="0">
                <a:latin typeface="Arial" panose="020B0604020202020204" pitchFamily="34" charset="0"/>
                <a:cs typeface="Arial" panose="020B0604020202020204" pitchFamily="34" charset="0"/>
              </a:rPr>
              <a:t>Next</a:t>
            </a:r>
            <a:r>
              <a:rPr lang="en-GB" sz="1200" dirty="0" smtClean="0">
                <a:latin typeface="Arial" panose="020B0604020202020204" pitchFamily="34" charset="0"/>
                <a:cs typeface="Arial" panose="020B0604020202020204" pitchFamily="34" charset="0"/>
              </a:rPr>
              <a:t>.</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9102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05477D48D1A545B60DE1EB8B7EC9B5" ma:contentTypeVersion="2" ma:contentTypeDescription="Create a new document." ma:contentTypeScope="" ma:versionID="4bf5bbf923e8fc7c1eba8001dd83e004">
  <xsd:schema xmlns:xsd="http://www.w3.org/2001/XMLSchema" xmlns:xs="http://www.w3.org/2001/XMLSchema" xmlns:p="http://schemas.microsoft.com/office/2006/metadata/properties" xmlns:ns1="http://schemas.microsoft.com/sharepoint/v3" xmlns:ns2="c49e39d6-2772-42ad-9594-dea6681242dc" targetNamespace="http://schemas.microsoft.com/office/2006/metadata/properties" ma:root="true" ma:fieldsID="1ac79c710d2dd2b73da5333d7d4b5f45" ns1:_="" ns2:_="">
    <xsd:import namespace="http://schemas.microsoft.com/sharepoint/v3"/>
    <xsd:import namespace="c49e39d6-2772-42ad-9594-dea6681242dc"/>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1:WorkAddres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WorkAddress" ma:index="13" nillable="true" ma:displayName="Address" ma:internalName="WorkAddres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9e39d6-2772-42ad-9594-dea6681242dc"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c49e39d6-2772-42ad-9594-dea6681242dc">34YSUFNX6FFV-1797567310-178</_dlc_DocId>
    <_dlc_DocIdUrl xmlns="c49e39d6-2772-42ad-9594-dea6681242dc">
      <Url>https://authoring.merton.gov.uk/_layouts/15/DocIdRedir.aspx?ID=34YSUFNX6FFV-1797567310-178</Url>
      <Description>34YSUFNX6FFV-1797567310-178</Description>
    </_dlc_DocIdUrl>
    <WorkAddress xmlns="http://schemas.microsoft.com/sharepoint/v3"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EB277D2-BC75-4C1E-A8ED-BA6E3A71C8E4}"/>
</file>

<file path=customXml/itemProps2.xml><?xml version="1.0" encoding="utf-8"?>
<ds:datastoreItem xmlns:ds="http://schemas.openxmlformats.org/officeDocument/2006/customXml" ds:itemID="{D22D7F4E-AE14-42E2-87A9-8C576703E28C}">
  <ds:schemaRefs>
    <ds:schemaRef ds:uri="http://schemas.microsoft.com/sharepoint/events"/>
  </ds:schemaRefs>
</ds:datastoreItem>
</file>

<file path=customXml/itemProps3.xml><?xml version="1.0" encoding="utf-8"?>
<ds:datastoreItem xmlns:ds="http://schemas.openxmlformats.org/officeDocument/2006/customXml" ds:itemID="{8EF1264D-8294-447D-BD3B-F2ADB0CDEFEC}">
  <ds:schemaRefs>
    <ds:schemaRef ds:uri="http://schemas.microsoft.com/sharepoint/v3/contenttype/forms"/>
  </ds:schemaRefs>
</ds:datastoreItem>
</file>

<file path=customXml/itemProps4.xml><?xml version="1.0" encoding="utf-8"?>
<ds:datastoreItem xmlns:ds="http://schemas.openxmlformats.org/officeDocument/2006/customXml" ds:itemID="{BD4F533E-31C8-4EAB-AE8A-F7179FEEAEAA}">
  <ds:schemaRefs>
    <ds:schemaRef ds:uri="http://purl.org/dc/elements/1.1/"/>
    <ds:schemaRef ds:uri="http://schemas.microsoft.com/office/2006/metadata/properties"/>
    <ds:schemaRef ds:uri="http://schemas.microsoft.com/sharepoint/v3"/>
    <ds:schemaRef ds:uri="4038F070-3E1E-47EF-AF39-47E4C4A5E075"/>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c4d1d8e6-188e-4071-86ae-d8983bcd497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2309</TotalTime>
  <Words>2287</Words>
  <Application>Microsoft Office PowerPoint</Application>
  <PresentationFormat>On-screen Show (4:3)</PresentationFormat>
  <Paragraphs>127</Paragraphs>
  <Slides>29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Accident/Incident Reporting &amp; Potentially Violent Persons (PVP) System</vt:lpstr>
      <vt:lpstr>How to use this guide</vt:lpstr>
      <vt:lpstr>Contents of this Guide</vt:lpstr>
      <vt:lpstr>Accident/Incident Reporting &amp; PVP System – Introduction &amp; Login</vt:lpstr>
      <vt:lpstr>Logging into the system</vt:lpstr>
      <vt:lpstr>Logging into the system</vt:lpstr>
      <vt:lpstr>System Homepage – Change Password</vt:lpstr>
      <vt:lpstr>System Homepage – Pending and Completed Forms</vt:lpstr>
      <vt:lpstr>System Homepage – Starting a report for a Merton employee</vt:lpstr>
      <vt:lpstr>System Homepage – Reporting for any person without an Employee number</vt:lpstr>
      <vt:lpstr>System Homepage – Reporting for any person without an Employee number</vt:lpstr>
      <vt:lpstr>System Homepage – Reporting for any person without an Employee number</vt:lpstr>
      <vt:lpstr>Adding a person to the database</vt:lpstr>
      <vt:lpstr>Adding a person to the database</vt:lpstr>
      <vt:lpstr>Layout – General Details</vt:lpstr>
      <vt:lpstr>Layout – General Accident or Incident Details</vt:lpstr>
      <vt:lpstr>Layout – Potentially Violent Person Details</vt:lpstr>
      <vt:lpstr>Layout - Specific Accident or Incident Details</vt:lpstr>
      <vt:lpstr>Layout - Statements</vt:lpstr>
      <vt:lpstr>Layout - Investigation of Accident or Incident (Managers only)</vt:lpstr>
      <vt:lpstr>RIDDOR Reporting</vt:lpstr>
      <vt:lpstr>Reporting – Form submission (Admin only)</vt:lpstr>
      <vt:lpstr>Reporting – Form submission (Managers only)</vt:lpstr>
      <vt:lpstr>Completing the Investigation Findings of a Pending Report (Managers only)</vt:lpstr>
      <vt:lpstr>Completing the Investigation Findings of a Pending Report (Managers only)</vt:lpstr>
      <vt:lpstr>Investigation – Review Form</vt:lpstr>
      <vt:lpstr>Investigation Findings</vt:lpstr>
      <vt:lpstr>Investigation – Potentially Violent Persons (PVP)</vt:lpstr>
      <vt:lpstr>Investigation - Final Review</vt:lpstr>
    </vt:vector>
  </TitlesOfParts>
  <Company>London Borough Of Merton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Accident reporting system guidance managers</dc:title>
  <dc:creator>Shivani Grover</dc:creator>
  <cp:lastModifiedBy>Liam Timms</cp:lastModifiedBy>
  <cp:revision>183</cp:revision>
  <dcterms:created xsi:type="dcterms:W3CDTF">2015-10-16T10:45:39Z</dcterms:created>
  <dcterms:modified xsi:type="dcterms:W3CDTF">2020-01-07T14:47:55Z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0x010100E005477D48D1A545B60DE1EB8B7EC9B5</vt:lpwstr>
  </property>
  <property fmtid="{D5CDD505-2E9C-101B-9397-08002B2CF9AE}" pid="3" name="_dlc_DocIdItemGuid">
    <vt:lpwstr>de770c4a-b659-40e4-badf-7a9455f7a01a</vt:lpwstr>
  </property>
  <property fmtid="{D5CDD505-2E9C-101B-9397-08002B2CF9AE}" pid="4" name="RetentionType">
    <vt:lpwstr>8</vt:lpwstr>
  </property>
</Properties>
</file>